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425" r:id="rId2"/>
    <p:sldId id="438" r:id="rId3"/>
    <p:sldId id="435" r:id="rId4"/>
    <p:sldId id="436" r:id="rId5"/>
    <p:sldId id="427" r:id="rId6"/>
    <p:sldId id="401" r:id="rId7"/>
    <p:sldId id="403" r:id="rId8"/>
    <p:sldId id="379" r:id="rId9"/>
    <p:sldId id="434" r:id="rId10"/>
    <p:sldId id="405" r:id="rId11"/>
    <p:sldId id="428" r:id="rId12"/>
    <p:sldId id="406" r:id="rId13"/>
    <p:sldId id="429" r:id="rId14"/>
    <p:sldId id="407" r:id="rId15"/>
    <p:sldId id="430" r:id="rId16"/>
    <p:sldId id="408" r:id="rId17"/>
    <p:sldId id="431" r:id="rId18"/>
    <p:sldId id="433" r:id="rId19"/>
    <p:sldId id="377" r:id="rId20"/>
  </p:sldIdLst>
  <p:sldSz cx="9144000" cy="6858000" type="screen4x3"/>
  <p:notesSz cx="6858000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DCE26"/>
    <a:srgbClr val="607731"/>
    <a:srgbClr val="FDD645"/>
    <a:srgbClr val="FFCC66"/>
    <a:srgbClr val="99CC00"/>
    <a:srgbClr val="CCCC00"/>
    <a:srgbClr val="005024"/>
    <a:srgbClr val="00964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64" autoAdjust="0"/>
    <p:restoredTop sz="86331" autoAdjust="0"/>
  </p:normalViewPr>
  <p:slideViewPr>
    <p:cSldViewPr>
      <p:cViewPr varScale="1">
        <p:scale>
          <a:sx n="115" d="100"/>
          <a:sy n="115" d="100"/>
        </p:scale>
        <p:origin x="12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D4075B-1FB9-4541-8AD7-4AE4503F536B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7ED808FC-D067-4C24-99F4-2470C52D9D3C}">
      <dgm:prSet phldrT="[Texto]" custT="1"/>
      <dgm:spPr/>
      <dgm:t>
        <a:bodyPr/>
        <a:lstStyle/>
        <a:p>
          <a:r>
            <a:rPr lang="pt-BR" sz="2400" dirty="0" smtClean="0"/>
            <a:t>Desenvolvimento Regional</a:t>
          </a:r>
          <a:endParaRPr lang="pt-BR" sz="2400" dirty="0"/>
        </a:p>
      </dgm:t>
    </dgm:pt>
    <dgm:pt modelId="{83CE7B9B-8D07-48BF-BD74-91395AA74BA9}" type="parTrans" cxnId="{470AA4F0-F9B3-47C8-81E6-C90FAAEA66B0}">
      <dgm:prSet/>
      <dgm:spPr/>
      <dgm:t>
        <a:bodyPr/>
        <a:lstStyle/>
        <a:p>
          <a:endParaRPr lang="pt-BR" sz="2400"/>
        </a:p>
      </dgm:t>
    </dgm:pt>
    <dgm:pt modelId="{3FA60660-E191-40E2-8EF9-18BD4C68784B}" type="sibTrans" cxnId="{470AA4F0-F9B3-47C8-81E6-C90FAAEA66B0}">
      <dgm:prSet/>
      <dgm:spPr/>
      <dgm:t>
        <a:bodyPr/>
        <a:lstStyle/>
        <a:p>
          <a:endParaRPr lang="pt-BR" sz="2400"/>
        </a:p>
      </dgm:t>
    </dgm:pt>
    <dgm:pt modelId="{4739AFE8-DE5A-467A-A0CA-38D5BAF058FD}">
      <dgm:prSet phldrT="[Texto]" custT="1"/>
      <dgm:spPr/>
      <dgm:t>
        <a:bodyPr/>
        <a:lstStyle/>
        <a:p>
          <a:r>
            <a:rPr lang="pt-BR" sz="2400" dirty="0" smtClean="0"/>
            <a:t>Vocação Nacional</a:t>
          </a:r>
          <a:endParaRPr lang="pt-BR" sz="2400" dirty="0"/>
        </a:p>
      </dgm:t>
    </dgm:pt>
    <dgm:pt modelId="{F33301C1-8988-4B18-805E-8C005FAB62C4}" type="parTrans" cxnId="{BD1BE9F5-C6C0-4604-8B5C-155191126AC9}">
      <dgm:prSet/>
      <dgm:spPr/>
      <dgm:t>
        <a:bodyPr/>
        <a:lstStyle/>
        <a:p>
          <a:endParaRPr lang="pt-BR" sz="2400"/>
        </a:p>
      </dgm:t>
    </dgm:pt>
    <dgm:pt modelId="{4C4CD484-6B8D-4A99-A323-CDE4FCF5B336}" type="sibTrans" cxnId="{BD1BE9F5-C6C0-4604-8B5C-155191126AC9}">
      <dgm:prSet/>
      <dgm:spPr/>
      <dgm:t>
        <a:bodyPr/>
        <a:lstStyle/>
        <a:p>
          <a:endParaRPr lang="pt-BR" sz="2400"/>
        </a:p>
      </dgm:t>
    </dgm:pt>
    <dgm:pt modelId="{B6F4943D-C591-47B8-9AA3-CCED106F383B}">
      <dgm:prSet phldrT="[Texto]" custT="1"/>
      <dgm:spPr/>
      <dgm:t>
        <a:bodyPr/>
        <a:lstStyle/>
        <a:p>
          <a:r>
            <a:rPr lang="pt-BR" sz="2400" dirty="0" smtClean="0"/>
            <a:t>Meio Ambiente</a:t>
          </a:r>
          <a:endParaRPr lang="pt-BR" sz="2400" dirty="0"/>
        </a:p>
      </dgm:t>
    </dgm:pt>
    <dgm:pt modelId="{D3C49089-45BD-4808-A891-D8C892CE6B84}" type="parTrans" cxnId="{C03F7C74-A13D-4429-822A-ED3891C6E793}">
      <dgm:prSet/>
      <dgm:spPr/>
      <dgm:t>
        <a:bodyPr/>
        <a:lstStyle/>
        <a:p>
          <a:endParaRPr lang="pt-BR" sz="2400"/>
        </a:p>
      </dgm:t>
    </dgm:pt>
    <dgm:pt modelId="{D78B4F1D-BCC4-45C3-A1BF-DAC700ED44DA}" type="sibTrans" cxnId="{C03F7C74-A13D-4429-822A-ED3891C6E793}">
      <dgm:prSet/>
      <dgm:spPr/>
      <dgm:t>
        <a:bodyPr/>
        <a:lstStyle/>
        <a:p>
          <a:endParaRPr lang="pt-BR" sz="2400"/>
        </a:p>
      </dgm:t>
    </dgm:pt>
    <dgm:pt modelId="{F4D80710-8D74-428B-85C7-A58D228EE9EF}">
      <dgm:prSet phldrT="[Texto]" custT="1"/>
      <dgm:spPr/>
      <dgm:t>
        <a:bodyPr/>
        <a:lstStyle/>
        <a:p>
          <a:r>
            <a:rPr lang="pt-BR" sz="2400" dirty="0" smtClean="0"/>
            <a:t>Emprego</a:t>
          </a:r>
          <a:endParaRPr lang="pt-BR" sz="2400" dirty="0"/>
        </a:p>
      </dgm:t>
    </dgm:pt>
    <dgm:pt modelId="{B86367AE-1D57-4F32-A069-0BF2856E5985}" type="parTrans" cxnId="{EFE6F74A-008C-408C-BCC3-5F5D6CF33622}">
      <dgm:prSet/>
      <dgm:spPr/>
      <dgm:t>
        <a:bodyPr/>
        <a:lstStyle/>
        <a:p>
          <a:endParaRPr lang="pt-BR" sz="2400"/>
        </a:p>
      </dgm:t>
    </dgm:pt>
    <dgm:pt modelId="{B97082E1-7FCC-4F0D-99D9-D2056ADBA273}" type="sibTrans" cxnId="{EFE6F74A-008C-408C-BCC3-5F5D6CF33622}">
      <dgm:prSet/>
      <dgm:spPr/>
      <dgm:t>
        <a:bodyPr/>
        <a:lstStyle/>
        <a:p>
          <a:endParaRPr lang="pt-BR" sz="2400"/>
        </a:p>
      </dgm:t>
    </dgm:pt>
    <dgm:pt modelId="{63DAFE86-8B42-4ACA-9740-E72C02B611E1}">
      <dgm:prSet phldrT="[Texto]" custT="1"/>
      <dgm:spPr/>
      <dgm:t>
        <a:bodyPr/>
        <a:lstStyle/>
        <a:p>
          <a:r>
            <a:rPr lang="pt-BR" sz="2400" dirty="0" smtClean="0"/>
            <a:t>Renda</a:t>
          </a:r>
          <a:endParaRPr lang="pt-BR" sz="2400" dirty="0"/>
        </a:p>
      </dgm:t>
    </dgm:pt>
    <dgm:pt modelId="{651E42D1-592C-4974-AE89-F58FC06603F9}" type="parTrans" cxnId="{F7EC0C8C-2487-42AA-AD85-AF6CF2AFABAC}">
      <dgm:prSet/>
      <dgm:spPr/>
      <dgm:t>
        <a:bodyPr/>
        <a:lstStyle/>
        <a:p>
          <a:endParaRPr lang="pt-BR" sz="2400"/>
        </a:p>
      </dgm:t>
    </dgm:pt>
    <dgm:pt modelId="{65E7EF72-6C05-4CD2-B306-A87AB1E1F72F}" type="sibTrans" cxnId="{F7EC0C8C-2487-42AA-AD85-AF6CF2AFABAC}">
      <dgm:prSet/>
      <dgm:spPr/>
      <dgm:t>
        <a:bodyPr/>
        <a:lstStyle/>
        <a:p>
          <a:endParaRPr lang="pt-BR" sz="2400"/>
        </a:p>
      </dgm:t>
    </dgm:pt>
    <dgm:pt modelId="{F41A9224-6E64-414D-8D49-8B09AA879B04}">
      <dgm:prSet phldrT="[Texto]" custT="1"/>
      <dgm:spPr/>
      <dgm:t>
        <a:bodyPr/>
        <a:lstStyle/>
        <a:p>
          <a:r>
            <a:rPr lang="pt-BR" sz="2200" dirty="0" smtClean="0"/>
            <a:t>Um terço dos municípios brasileiros participam na produção</a:t>
          </a:r>
          <a:endParaRPr lang="pt-BR" sz="2200" dirty="0"/>
        </a:p>
      </dgm:t>
    </dgm:pt>
    <dgm:pt modelId="{3931B656-2A85-47A7-8EBA-DE80B08A0AD9}" type="parTrans" cxnId="{C7AF3D98-246B-48AD-9142-AEC5AB165469}">
      <dgm:prSet/>
      <dgm:spPr/>
      <dgm:t>
        <a:bodyPr/>
        <a:lstStyle/>
        <a:p>
          <a:endParaRPr lang="pt-BR" sz="2400"/>
        </a:p>
      </dgm:t>
    </dgm:pt>
    <dgm:pt modelId="{299F091E-4385-43AA-875D-03CDC1CB6D4D}" type="sibTrans" cxnId="{C7AF3D98-246B-48AD-9142-AEC5AB165469}">
      <dgm:prSet/>
      <dgm:spPr/>
      <dgm:t>
        <a:bodyPr/>
        <a:lstStyle/>
        <a:p>
          <a:endParaRPr lang="pt-BR" sz="2400"/>
        </a:p>
      </dgm:t>
    </dgm:pt>
    <dgm:pt modelId="{6635F6E8-6D48-4A34-8082-5D6036DBB043}">
      <dgm:prSet phldrT="[Texto]" custT="1"/>
      <dgm:spPr/>
      <dgm:t>
        <a:bodyPr/>
        <a:lstStyle/>
        <a:p>
          <a:r>
            <a:rPr lang="pt-BR" sz="2200" dirty="0" smtClean="0"/>
            <a:t>Mais de 1 milhão de empregos diretos</a:t>
          </a:r>
          <a:endParaRPr lang="pt-BR" sz="2200" dirty="0"/>
        </a:p>
      </dgm:t>
    </dgm:pt>
    <dgm:pt modelId="{6F1D0C5C-BEDD-4144-9997-C4F2E9E21614}" type="parTrans" cxnId="{BB04F9C4-BEA6-4DB3-BAEA-E959B6E63D05}">
      <dgm:prSet/>
      <dgm:spPr/>
      <dgm:t>
        <a:bodyPr/>
        <a:lstStyle/>
        <a:p>
          <a:endParaRPr lang="pt-BR" sz="2400"/>
        </a:p>
      </dgm:t>
    </dgm:pt>
    <dgm:pt modelId="{A5323B0C-84CF-4517-8FDB-0A67217452ED}" type="sibTrans" cxnId="{BB04F9C4-BEA6-4DB3-BAEA-E959B6E63D05}">
      <dgm:prSet/>
      <dgm:spPr/>
      <dgm:t>
        <a:bodyPr/>
        <a:lstStyle/>
        <a:p>
          <a:endParaRPr lang="pt-BR" sz="2400"/>
        </a:p>
      </dgm:t>
    </dgm:pt>
    <dgm:pt modelId="{389841AE-9456-4A8E-A16C-522866CE538C}">
      <dgm:prSet phldrT="[Texto]" custT="1"/>
      <dgm:spPr/>
      <dgm:t>
        <a:bodyPr/>
        <a:lstStyle/>
        <a:p>
          <a:r>
            <a:rPr lang="pt-BR" sz="2200" dirty="0" smtClean="0"/>
            <a:t>Mais de 1 bilhão de </a:t>
          </a:r>
          <a:r>
            <a:rPr lang="pt-BR" sz="2200" dirty="0" err="1" smtClean="0"/>
            <a:t>ton</a:t>
          </a:r>
          <a:r>
            <a:rPr lang="pt-BR" sz="2200" dirty="0" smtClean="0"/>
            <a:t> de CO</a:t>
          </a:r>
          <a:r>
            <a:rPr lang="pt-BR" sz="2200" baseline="-25000" dirty="0" smtClean="0"/>
            <a:t>2</a:t>
          </a:r>
          <a:r>
            <a:rPr lang="pt-BR" sz="2200" dirty="0" smtClean="0"/>
            <a:t> </a:t>
          </a:r>
          <a:r>
            <a:rPr lang="pt-BR" sz="2200" baseline="-25000" dirty="0" err="1" smtClean="0"/>
            <a:t>eq</a:t>
          </a:r>
          <a:r>
            <a:rPr lang="pt-BR" sz="2200" dirty="0" smtClean="0"/>
            <a:t> evitadas em 40 anos, </a:t>
          </a:r>
          <a:br>
            <a:rPr lang="pt-BR" sz="2200" dirty="0" smtClean="0"/>
          </a:br>
          <a:r>
            <a:rPr lang="pt-BR" sz="2200" dirty="0" smtClean="0"/>
            <a:t>o equivalente a 6 anos de emissões totais da indústria brasileira</a:t>
          </a:r>
          <a:endParaRPr lang="pt-BR" sz="2200" dirty="0"/>
        </a:p>
      </dgm:t>
    </dgm:pt>
    <dgm:pt modelId="{A8C886FB-F137-47BD-A11F-FA316291FE81}" type="parTrans" cxnId="{9358A6EA-0F22-4AA7-969C-A83C21D56A0B}">
      <dgm:prSet/>
      <dgm:spPr/>
      <dgm:t>
        <a:bodyPr/>
        <a:lstStyle/>
        <a:p>
          <a:endParaRPr lang="pt-BR" sz="2400"/>
        </a:p>
      </dgm:t>
    </dgm:pt>
    <dgm:pt modelId="{5E288110-8AF6-46D4-8B8B-3B45E6A4F711}" type="sibTrans" cxnId="{9358A6EA-0F22-4AA7-969C-A83C21D56A0B}">
      <dgm:prSet/>
      <dgm:spPr/>
      <dgm:t>
        <a:bodyPr/>
        <a:lstStyle/>
        <a:p>
          <a:endParaRPr lang="pt-BR" sz="2400"/>
        </a:p>
      </dgm:t>
    </dgm:pt>
    <dgm:pt modelId="{8FC3EB8E-781E-4BDD-B5B0-D18C287228DF}">
      <dgm:prSet phldrT="[Texto]" custT="1"/>
      <dgm:spPr/>
      <dgm:t>
        <a:bodyPr/>
        <a:lstStyle/>
        <a:p>
          <a:r>
            <a:rPr lang="pt-BR" sz="2200" dirty="0" smtClean="0"/>
            <a:t>Contribuição superior a R$ 150 bilhões (2,5% do PIB anual)</a:t>
          </a:r>
          <a:endParaRPr lang="pt-BR" sz="2200" dirty="0"/>
        </a:p>
      </dgm:t>
    </dgm:pt>
    <dgm:pt modelId="{DF008FE0-1B54-4BED-A82B-C45847F14E78}" type="parTrans" cxnId="{A1C55316-A328-44A8-83E2-2E188F2478E8}">
      <dgm:prSet/>
      <dgm:spPr/>
      <dgm:t>
        <a:bodyPr/>
        <a:lstStyle/>
        <a:p>
          <a:endParaRPr lang="pt-BR" sz="2400"/>
        </a:p>
      </dgm:t>
    </dgm:pt>
    <dgm:pt modelId="{FF32A4E6-8A5A-4017-8E31-5A1EA4D1B1EE}" type="sibTrans" cxnId="{A1C55316-A328-44A8-83E2-2E188F2478E8}">
      <dgm:prSet/>
      <dgm:spPr/>
      <dgm:t>
        <a:bodyPr/>
        <a:lstStyle/>
        <a:p>
          <a:endParaRPr lang="pt-BR" sz="2400"/>
        </a:p>
      </dgm:t>
    </dgm:pt>
    <dgm:pt modelId="{D61454C4-409F-4845-9D4F-AB88CD571E75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200" dirty="0" smtClean="0"/>
            <a:t> O Brasil é um produtor de biomassa consagrado mundialmente</a:t>
          </a:r>
          <a:endParaRPr lang="pt-BR" sz="2200" dirty="0"/>
        </a:p>
      </dgm:t>
    </dgm:pt>
    <dgm:pt modelId="{9FCAC084-BFCC-45DA-BABD-3BB75B2FBDF7}" type="parTrans" cxnId="{5883D278-0E04-4E1A-BA38-6A10B93285E0}">
      <dgm:prSet/>
      <dgm:spPr/>
      <dgm:t>
        <a:bodyPr/>
        <a:lstStyle/>
        <a:p>
          <a:endParaRPr lang="pt-BR" sz="2400"/>
        </a:p>
      </dgm:t>
    </dgm:pt>
    <dgm:pt modelId="{71732430-6A5A-4D8E-A388-2CF357C51471}" type="sibTrans" cxnId="{5883D278-0E04-4E1A-BA38-6A10B93285E0}">
      <dgm:prSet/>
      <dgm:spPr/>
      <dgm:t>
        <a:bodyPr/>
        <a:lstStyle/>
        <a:p>
          <a:endParaRPr lang="pt-BR" sz="2400"/>
        </a:p>
      </dgm:t>
    </dgm:pt>
    <dgm:pt modelId="{E215518C-93BA-4727-B3B9-72110C4EEE38}" type="pres">
      <dgm:prSet presAssocID="{11D4075B-1FB9-4541-8AD7-4AE4503F536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CB60909-21DF-48DC-AA4B-7AB07648C970}" type="pres">
      <dgm:prSet presAssocID="{7ED808FC-D067-4C24-99F4-2470C52D9D3C}" presName="parentLin" presStyleCnt="0"/>
      <dgm:spPr/>
    </dgm:pt>
    <dgm:pt modelId="{DF42A2E5-42BB-476D-876E-834D2F0ECF8C}" type="pres">
      <dgm:prSet presAssocID="{7ED808FC-D067-4C24-99F4-2470C52D9D3C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AC314BED-A0F9-4160-96BE-CEF227F0EB4E}" type="pres">
      <dgm:prSet presAssocID="{7ED808FC-D067-4C24-99F4-2470C52D9D3C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695638-9DA2-4D44-8266-ACE7F3B95451}" type="pres">
      <dgm:prSet presAssocID="{7ED808FC-D067-4C24-99F4-2470C52D9D3C}" presName="negativeSpace" presStyleCnt="0"/>
      <dgm:spPr/>
    </dgm:pt>
    <dgm:pt modelId="{426A02A4-1389-458F-9653-173A4A4718D8}" type="pres">
      <dgm:prSet presAssocID="{7ED808FC-D067-4C24-99F4-2470C52D9D3C}" presName="childText" presStyleLbl="conFgAcc1" presStyleIdx="0" presStyleCnt="5" custLinFactNeighborX="-1605" custLinFactNeighborY="-290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9CD726E-FC77-4A58-93EA-F27D37D65BDB}" type="pres">
      <dgm:prSet presAssocID="{3FA60660-E191-40E2-8EF9-18BD4C68784B}" presName="spaceBetweenRectangles" presStyleCnt="0"/>
      <dgm:spPr/>
    </dgm:pt>
    <dgm:pt modelId="{69781FFC-EF67-473B-9852-73DBA1CD672B}" type="pres">
      <dgm:prSet presAssocID="{F4D80710-8D74-428B-85C7-A58D228EE9EF}" presName="parentLin" presStyleCnt="0"/>
      <dgm:spPr/>
    </dgm:pt>
    <dgm:pt modelId="{68010E7B-81E3-46EC-B035-AE9580221587}" type="pres">
      <dgm:prSet presAssocID="{F4D80710-8D74-428B-85C7-A58D228EE9EF}" presName="parentLeftMargin" presStyleLbl="node1" presStyleIdx="0" presStyleCnt="5"/>
      <dgm:spPr/>
      <dgm:t>
        <a:bodyPr/>
        <a:lstStyle/>
        <a:p>
          <a:endParaRPr lang="pt-BR"/>
        </a:p>
      </dgm:t>
    </dgm:pt>
    <dgm:pt modelId="{8194820D-8A1E-4102-8F0B-CA91A13ACA41}" type="pres">
      <dgm:prSet presAssocID="{F4D80710-8D74-428B-85C7-A58D228EE9E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8147A5-9144-4B67-8705-D08717DC078E}" type="pres">
      <dgm:prSet presAssocID="{F4D80710-8D74-428B-85C7-A58D228EE9EF}" presName="negativeSpace" presStyleCnt="0"/>
      <dgm:spPr/>
    </dgm:pt>
    <dgm:pt modelId="{38CD654B-B807-4603-BED6-590B07AAB85D}" type="pres">
      <dgm:prSet presAssocID="{F4D80710-8D74-428B-85C7-A58D228EE9EF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D8441F-7194-4DEA-AEEA-7B18E29600EA}" type="pres">
      <dgm:prSet presAssocID="{B97082E1-7FCC-4F0D-99D9-D2056ADBA273}" presName="spaceBetweenRectangles" presStyleCnt="0"/>
      <dgm:spPr/>
    </dgm:pt>
    <dgm:pt modelId="{57D64145-670A-4AAE-96DF-304708756ABB}" type="pres">
      <dgm:prSet presAssocID="{B6F4943D-C591-47B8-9AA3-CCED106F383B}" presName="parentLin" presStyleCnt="0"/>
      <dgm:spPr/>
    </dgm:pt>
    <dgm:pt modelId="{EFF6587D-CB3E-43EA-B49C-00C29CBF70BD}" type="pres">
      <dgm:prSet presAssocID="{B6F4943D-C591-47B8-9AA3-CCED106F383B}" presName="parentLeftMargin" presStyleLbl="node1" presStyleIdx="1" presStyleCnt="5"/>
      <dgm:spPr/>
      <dgm:t>
        <a:bodyPr/>
        <a:lstStyle/>
        <a:p>
          <a:endParaRPr lang="pt-BR"/>
        </a:p>
      </dgm:t>
    </dgm:pt>
    <dgm:pt modelId="{E038FCDD-F798-4AAA-B145-E0B764597E82}" type="pres">
      <dgm:prSet presAssocID="{B6F4943D-C591-47B8-9AA3-CCED106F383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6880C17-0077-48C1-89B4-75DB0A7467BD}" type="pres">
      <dgm:prSet presAssocID="{B6F4943D-C591-47B8-9AA3-CCED106F383B}" presName="negativeSpace" presStyleCnt="0"/>
      <dgm:spPr/>
    </dgm:pt>
    <dgm:pt modelId="{0390C7AB-E9A6-45BB-A6FE-EFDD012F66D4}" type="pres">
      <dgm:prSet presAssocID="{B6F4943D-C591-47B8-9AA3-CCED106F383B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E5DFE06-1C9B-4B8C-A333-568F0DF04939}" type="pres">
      <dgm:prSet presAssocID="{D78B4F1D-BCC4-45C3-A1BF-DAC700ED44DA}" presName="spaceBetweenRectangles" presStyleCnt="0"/>
      <dgm:spPr/>
    </dgm:pt>
    <dgm:pt modelId="{3C7C829A-73EA-4F30-A820-75761A3DB029}" type="pres">
      <dgm:prSet presAssocID="{63DAFE86-8B42-4ACA-9740-E72C02B611E1}" presName="parentLin" presStyleCnt="0"/>
      <dgm:spPr/>
    </dgm:pt>
    <dgm:pt modelId="{BC7B5F5A-C298-448E-95C1-06B3D24F6334}" type="pres">
      <dgm:prSet presAssocID="{63DAFE86-8B42-4ACA-9740-E72C02B611E1}" presName="parentLeftMargin" presStyleLbl="node1" presStyleIdx="2" presStyleCnt="5"/>
      <dgm:spPr/>
      <dgm:t>
        <a:bodyPr/>
        <a:lstStyle/>
        <a:p>
          <a:endParaRPr lang="pt-BR"/>
        </a:p>
      </dgm:t>
    </dgm:pt>
    <dgm:pt modelId="{49EB308A-88FE-4DF2-BE24-64EFA7685D88}" type="pres">
      <dgm:prSet presAssocID="{63DAFE86-8B42-4ACA-9740-E72C02B611E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66E6145-4D4B-45C2-A01A-AF617431A11F}" type="pres">
      <dgm:prSet presAssocID="{63DAFE86-8B42-4ACA-9740-E72C02B611E1}" presName="negativeSpace" presStyleCnt="0"/>
      <dgm:spPr/>
    </dgm:pt>
    <dgm:pt modelId="{54D8A234-7B95-47BC-9882-B7055290C1C8}" type="pres">
      <dgm:prSet presAssocID="{63DAFE86-8B42-4ACA-9740-E72C02B611E1}" presName="childText" presStyleLbl="conFgAcc1" presStyleIdx="3" presStyleCnt="5" custLinFactNeighborX="-32" custLinFactNeighborY="282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FED3BA-D898-4CC7-9059-D85DF195B674}" type="pres">
      <dgm:prSet presAssocID="{65E7EF72-6C05-4CD2-B306-A87AB1E1F72F}" presName="spaceBetweenRectangles" presStyleCnt="0"/>
      <dgm:spPr/>
    </dgm:pt>
    <dgm:pt modelId="{42705AD8-4781-4437-964C-62FA356DF1A9}" type="pres">
      <dgm:prSet presAssocID="{4739AFE8-DE5A-467A-A0CA-38D5BAF058FD}" presName="parentLin" presStyleCnt="0"/>
      <dgm:spPr/>
    </dgm:pt>
    <dgm:pt modelId="{260276FF-7615-4E90-A5A1-FECDBAF62E67}" type="pres">
      <dgm:prSet presAssocID="{4739AFE8-DE5A-467A-A0CA-38D5BAF058FD}" presName="parentLeftMargin" presStyleLbl="node1" presStyleIdx="3" presStyleCnt="5"/>
      <dgm:spPr/>
      <dgm:t>
        <a:bodyPr/>
        <a:lstStyle/>
        <a:p>
          <a:endParaRPr lang="pt-BR"/>
        </a:p>
      </dgm:t>
    </dgm:pt>
    <dgm:pt modelId="{A76B26A7-2365-4892-B4AF-B97CDBB61C2E}" type="pres">
      <dgm:prSet presAssocID="{4739AFE8-DE5A-467A-A0CA-38D5BAF058F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A06EC63-FC9B-44DE-A97B-66EA287C4A02}" type="pres">
      <dgm:prSet presAssocID="{4739AFE8-DE5A-467A-A0CA-38D5BAF058FD}" presName="negativeSpace" presStyleCnt="0"/>
      <dgm:spPr/>
    </dgm:pt>
    <dgm:pt modelId="{46ED3027-A2A3-41B0-A551-7B477F210068}" type="pres">
      <dgm:prSet presAssocID="{4739AFE8-DE5A-467A-A0CA-38D5BAF058FD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42E78AB-A81E-447C-A98E-A8531FF7D2CA}" type="presOf" srcId="{D61454C4-409F-4845-9D4F-AB88CD571E75}" destId="{46ED3027-A2A3-41B0-A551-7B477F210068}" srcOrd="0" destOrd="0" presId="urn:microsoft.com/office/officeart/2005/8/layout/list1"/>
    <dgm:cxn modelId="{C7AF3D98-246B-48AD-9142-AEC5AB165469}" srcId="{7ED808FC-D067-4C24-99F4-2470C52D9D3C}" destId="{F41A9224-6E64-414D-8D49-8B09AA879B04}" srcOrd="0" destOrd="0" parTransId="{3931B656-2A85-47A7-8EBA-DE80B08A0AD9}" sibTransId="{299F091E-4385-43AA-875D-03CDC1CB6D4D}"/>
    <dgm:cxn modelId="{BD1BE9F5-C6C0-4604-8B5C-155191126AC9}" srcId="{11D4075B-1FB9-4541-8AD7-4AE4503F536B}" destId="{4739AFE8-DE5A-467A-A0CA-38D5BAF058FD}" srcOrd="4" destOrd="0" parTransId="{F33301C1-8988-4B18-805E-8C005FAB62C4}" sibTransId="{4C4CD484-6B8D-4A99-A323-CDE4FCF5B336}"/>
    <dgm:cxn modelId="{470AA4F0-F9B3-47C8-81E6-C90FAAEA66B0}" srcId="{11D4075B-1FB9-4541-8AD7-4AE4503F536B}" destId="{7ED808FC-D067-4C24-99F4-2470C52D9D3C}" srcOrd="0" destOrd="0" parTransId="{83CE7B9B-8D07-48BF-BD74-91395AA74BA9}" sibTransId="{3FA60660-E191-40E2-8EF9-18BD4C68784B}"/>
    <dgm:cxn modelId="{D60F340F-9B8B-42E7-A404-036D72162F95}" type="presOf" srcId="{63DAFE86-8B42-4ACA-9740-E72C02B611E1}" destId="{49EB308A-88FE-4DF2-BE24-64EFA7685D88}" srcOrd="1" destOrd="0" presId="urn:microsoft.com/office/officeart/2005/8/layout/list1"/>
    <dgm:cxn modelId="{10C1D80A-CD2C-49BD-8F70-C1479A252C2E}" type="presOf" srcId="{389841AE-9456-4A8E-A16C-522866CE538C}" destId="{0390C7AB-E9A6-45BB-A6FE-EFDD012F66D4}" srcOrd="0" destOrd="0" presId="urn:microsoft.com/office/officeart/2005/8/layout/list1"/>
    <dgm:cxn modelId="{E4A09163-F2D2-4671-890A-95150BCB37E7}" type="presOf" srcId="{11D4075B-1FB9-4541-8AD7-4AE4503F536B}" destId="{E215518C-93BA-4727-B3B9-72110C4EEE38}" srcOrd="0" destOrd="0" presId="urn:microsoft.com/office/officeart/2005/8/layout/list1"/>
    <dgm:cxn modelId="{C03F7C74-A13D-4429-822A-ED3891C6E793}" srcId="{11D4075B-1FB9-4541-8AD7-4AE4503F536B}" destId="{B6F4943D-C591-47B8-9AA3-CCED106F383B}" srcOrd="2" destOrd="0" parTransId="{D3C49089-45BD-4808-A891-D8C892CE6B84}" sibTransId="{D78B4F1D-BCC4-45C3-A1BF-DAC700ED44DA}"/>
    <dgm:cxn modelId="{D7D79488-7FD6-4E76-AFF6-A0BD986830D1}" type="presOf" srcId="{B6F4943D-C591-47B8-9AA3-CCED106F383B}" destId="{E038FCDD-F798-4AAA-B145-E0B764597E82}" srcOrd="1" destOrd="0" presId="urn:microsoft.com/office/officeart/2005/8/layout/list1"/>
    <dgm:cxn modelId="{12CF27E3-D491-4BAA-9CB5-0D42988C5841}" type="presOf" srcId="{4739AFE8-DE5A-467A-A0CA-38D5BAF058FD}" destId="{260276FF-7615-4E90-A5A1-FECDBAF62E67}" srcOrd="0" destOrd="0" presId="urn:microsoft.com/office/officeart/2005/8/layout/list1"/>
    <dgm:cxn modelId="{5883D278-0E04-4E1A-BA38-6A10B93285E0}" srcId="{4739AFE8-DE5A-467A-A0CA-38D5BAF058FD}" destId="{D61454C4-409F-4845-9D4F-AB88CD571E75}" srcOrd="0" destOrd="0" parTransId="{9FCAC084-BFCC-45DA-BABD-3BB75B2FBDF7}" sibTransId="{71732430-6A5A-4D8E-A388-2CF357C51471}"/>
    <dgm:cxn modelId="{7AACC287-B063-4E5B-A198-85C9D2560069}" type="presOf" srcId="{4739AFE8-DE5A-467A-A0CA-38D5BAF058FD}" destId="{A76B26A7-2365-4892-B4AF-B97CDBB61C2E}" srcOrd="1" destOrd="0" presId="urn:microsoft.com/office/officeart/2005/8/layout/list1"/>
    <dgm:cxn modelId="{A1C55316-A328-44A8-83E2-2E188F2478E8}" srcId="{63DAFE86-8B42-4ACA-9740-E72C02B611E1}" destId="{8FC3EB8E-781E-4BDD-B5B0-D18C287228DF}" srcOrd="0" destOrd="0" parTransId="{DF008FE0-1B54-4BED-A82B-C45847F14E78}" sibTransId="{FF32A4E6-8A5A-4017-8E31-5A1EA4D1B1EE}"/>
    <dgm:cxn modelId="{BB04F9C4-BEA6-4DB3-BAEA-E959B6E63D05}" srcId="{F4D80710-8D74-428B-85C7-A58D228EE9EF}" destId="{6635F6E8-6D48-4A34-8082-5D6036DBB043}" srcOrd="0" destOrd="0" parTransId="{6F1D0C5C-BEDD-4144-9997-C4F2E9E21614}" sibTransId="{A5323B0C-84CF-4517-8FDB-0A67217452ED}"/>
    <dgm:cxn modelId="{EFE6F74A-008C-408C-BCC3-5F5D6CF33622}" srcId="{11D4075B-1FB9-4541-8AD7-4AE4503F536B}" destId="{F4D80710-8D74-428B-85C7-A58D228EE9EF}" srcOrd="1" destOrd="0" parTransId="{B86367AE-1D57-4F32-A069-0BF2856E5985}" sibTransId="{B97082E1-7FCC-4F0D-99D9-D2056ADBA273}"/>
    <dgm:cxn modelId="{5047F7BE-270D-4CF7-AB3B-09BE8B9ED749}" type="presOf" srcId="{7ED808FC-D067-4C24-99F4-2470C52D9D3C}" destId="{AC314BED-A0F9-4160-96BE-CEF227F0EB4E}" srcOrd="1" destOrd="0" presId="urn:microsoft.com/office/officeart/2005/8/layout/list1"/>
    <dgm:cxn modelId="{9358A6EA-0F22-4AA7-969C-A83C21D56A0B}" srcId="{B6F4943D-C591-47B8-9AA3-CCED106F383B}" destId="{389841AE-9456-4A8E-A16C-522866CE538C}" srcOrd="0" destOrd="0" parTransId="{A8C886FB-F137-47BD-A11F-FA316291FE81}" sibTransId="{5E288110-8AF6-46D4-8B8B-3B45E6A4F711}"/>
    <dgm:cxn modelId="{4869D065-2C94-43BD-AE23-EE7ED04E2B81}" type="presOf" srcId="{F41A9224-6E64-414D-8D49-8B09AA879B04}" destId="{426A02A4-1389-458F-9653-173A4A4718D8}" srcOrd="0" destOrd="0" presId="urn:microsoft.com/office/officeart/2005/8/layout/list1"/>
    <dgm:cxn modelId="{110B4A24-A3E0-44D2-AB8A-7322DF05ACAA}" type="presOf" srcId="{7ED808FC-D067-4C24-99F4-2470C52D9D3C}" destId="{DF42A2E5-42BB-476D-876E-834D2F0ECF8C}" srcOrd="0" destOrd="0" presId="urn:microsoft.com/office/officeart/2005/8/layout/list1"/>
    <dgm:cxn modelId="{704C844B-D339-436F-B143-E3239C734E59}" type="presOf" srcId="{F4D80710-8D74-428B-85C7-A58D228EE9EF}" destId="{8194820D-8A1E-4102-8F0B-CA91A13ACA41}" srcOrd="1" destOrd="0" presId="urn:microsoft.com/office/officeart/2005/8/layout/list1"/>
    <dgm:cxn modelId="{F5299A29-9C61-40BF-BE11-7714192A9801}" type="presOf" srcId="{B6F4943D-C591-47B8-9AA3-CCED106F383B}" destId="{EFF6587D-CB3E-43EA-B49C-00C29CBF70BD}" srcOrd="0" destOrd="0" presId="urn:microsoft.com/office/officeart/2005/8/layout/list1"/>
    <dgm:cxn modelId="{8C160AAC-F738-431B-94CB-AA97801E621F}" type="presOf" srcId="{6635F6E8-6D48-4A34-8082-5D6036DBB043}" destId="{38CD654B-B807-4603-BED6-590B07AAB85D}" srcOrd="0" destOrd="0" presId="urn:microsoft.com/office/officeart/2005/8/layout/list1"/>
    <dgm:cxn modelId="{67C45CBC-EB33-4E37-BF79-0ECC4E164457}" type="presOf" srcId="{8FC3EB8E-781E-4BDD-B5B0-D18C287228DF}" destId="{54D8A234-7B95-47BC-9882-B7055290C1C8}" srcOrd="0" destOrd="0" presId="urn:microsoft.com/office/officeart/2005/8/layout/list1"/>
    <dgm:cxn modelId="{B55FDBA4-EFED-4D50-BD83-797B9394AD3D}" type="presOf" srcId="{F4D80710-8D74-428B-85C7-A58D228EE9EF}" destId="{68010E7B-81E3-46EC-B035-AE9580221587}" srcOrd="0" destOrd="0" presId="urn:microsoft.com/office/officeart/2005/8/layout/list1"/>
    <dgm:cxn modelId="{93B5F7B4-B5E7-40CA-A6A5-B3C429BA9E50}" type="presOf" srcId="{63DAFE86-8B42-4ACA-9740-E72C02B611E1}" destId="{BC7B5F5A-C298-448E-95C1-06B3D24F6334}" srcOrd="0" destOrd="0" presId="urn:microsoft.com/office/officeart/2005/8/layout/list1"/>
    <dgm:cxn modelId="{F7EC0C8C-2487-42AA-AD85-AF6CF2AFABAC}" srcId="{11D4075B-1FB9-4541-8AD7-4AE4503F536B}" destId="{63DAFE86-8B42-4ACA-9740-E72C02B611E1}" srcOrd="3" destOrd="0" parTransId="{651E42D1-592C-4974-AE89-F58FC06603F9}" sibTransId="{65E7EF72-6C05-4CD2-B306-A87AB1E1F72F}"/>
    <dgm:cxn modelId="{2EC94CE0-9AF8-44CF-842F-F3C782D5DC0C}" type="presParOf" srcId="{E215518C-93BA-4727-B3B9-72110C4EEE38}" destId="{FCB60909-21DF-48DC-AA4B-7AB07648C970}" srcOrd="0" destOrd="0" presId="urn:microsoft.com/office/officeart/2005/8/layout/list1"/>
    <dgm:cxn modelId="{42A62529-9F96-4C5A-BA78-062EAA4FB39E}" type="presParOf" srcId="{FCB60909-21DF-48DC-AA4B-7AB07648C970}" destId="{DF42A2E5-42BB-476D-876E-834D2F0ECF8C}" srcOrd="0" destOrd="0" presId="urn:microsoft.com/office/officeart/2005/8/layout/list1"/>
    <dgm:cxn modelId="{A220687C-AD89-4143-9361-FC70C4E08066}" type="presParOf" srcId="{FCB60909-21DF-48DC-AA4B-7AB07648C970}" destId="{AC314BED-A0F9-4160-96BE-CEF227F0EB4E}" srcOrd="1" destOrd="0" presId="urn:microsoft.com/office/officeart/2005/8/layout/list1"/>
    <dgm:cxn modelId="{5B310016-3D32-45FF-952A-FBDCD5E66EFC}" type="presParOf" srcId="{E215518C-93BA-4727-B3B9-72110C4EEE38}" destId="{E8695638-9DA2-4D44-8266-ACE7F3B95451}" srcOrd="1" destOrd="0" presId="urn:microsoft.com/office/officeart/2005/8/layout/list1"/>
    <dgm:cxn modelId="{A9FE6FA8-79FD-4EA2-AF88-89FF9669D0F3}" type="presParOf" srcId="{E215518C-93BA-4727-B3B9-72110C4EEE38}" destId="{426A02A4-1389-458F-9653-173A4A4718D8}" srcOrd="2" destOrd="0" presId="urn:microsoft.com/office/officeart/2005/8/layout/list1"/>
    <dgm:cxn modelId="{50BF529B-1220-4090-9D4C-BFC55BE61736}" type="presParOf" srcId="{E215518C-93BA-4727-B3B9-72110C4EEE38}" destId="{B9CD726E-FC77-4A58-93EA-F27D37D65BDB}" srcOrd="3" destOrd="0" presId="urn:microsoft.com/office/officeart/2005/8/layout/list1"/>
    <dgm:cxn modelId="{58A75AF9-17EE-4007-A8C5-BF661322DD7F}" type="presParOf" srcId="{E215518C-93BA-4727-B3B9-72110C4EEE38}" destId="{69781FFC-EF67-473B-9852-73DBA1CD672B}" srcOrd="4" destOrd="0" presId="urn:microsoft.com/office/officeart/2005/8/layout/list1"/>
    <dgm:cxn modelId="{3BC1804D-EF81-4A01-A7C0-845726C24D2C}" type="presParOf" srcId="{69781FFC-EF67-473B-9852-73DBA1CD672B}" destId="{68010E7B-81E3-46EC-B035-AE9580221587}" srcOrd="0" destOrd="0" presId="urn:microsoft.com/office/officeart/2005/8/layout/list1"/>
    <dgm:cxn modelId="{7435AE69-2752-4B6D-B450-CCFB0918BA13}" type="presParOf" srcId="{69781FFC-EF67-473B-9852-73DBA1CD672B}" destId="{8194820D-8A1E-4102-8F0B-CA91A13ACA41}" srcOrd="1" destOrd="0" presId="urn:microsoft.com/office/officeart/2005/8/layout/list1"/>
    <dgm:cxn modelId="{45EC5206-44F4-493D-B51E-9405D361E48A}" type="presParOf" srcId="{E215518C-93BA-4727-B3B9-72110C4EEE38}" destId="{898147A5-9144-4B67-8705-D08717DC078E}" srcOrd="5" destOrd="0" presId="urn:microsoft.com/office/officeart/2005/8/layout/list1"/>
    <dgm:cxn modelId="{E444C337-0B51-4F8D-88F9-E61A819C50EE}" type="presParOf" srcId="{E215518C-93BA-4727-B3B9-72110C4EEE38}" destId="{38CD654B-B807-4603-BED6-590B07AAB85D}" srcOrd="6" destOrd="0" presId="urn:microsoft.com/office/officeart/2005/8/layout/list1"/>
    <dgm:cxn modelId="{4F68D662-B458-4F57-8FE8-1B8552658CF0}" type="presParOf" srcId="{E215518C-93BA-4727-B3B9-72110C4EEE38}" destId="{C3D8441F-7194-4DEA-AEEA-7B18E29600EA}" srcOrd="7" destOrd="0" presId="urn:microsoft.com/office/officeart/2005/8/layout/list1"/>
    <dgm:cxn modelId="{512F6C46-B296-4F53-91E2-E5ECC0AC02F8}" type="presParOf" srcId="{E215518C-93BA-4727-B3B9-72110C4EEE38}" destId="{57D64145-670A-4AAE-96DF-304708756ABB}" srcOrd="8" destOrd="0" presId="urn:microsoft.com/office/officeart/2005/8/layout/list1"/>
    <dgm:cxn modelId="{5D5EF8F2-B306-49E5-AA00-6A938B21C6B2}" type="presParOf" srcId="{57D64145-670A-4AAE-96DF-304708756ABB}" destId="{EFF6587D-CB3E-43EA-B49C-00C29CBF70BD}" srcOrd="0" destOrd="0" presId="urn:microsoft.com/office/officeart/2005/8/layout/list1"/>
    <dgm:cxn modelId="{41F41C12-4FA0-4CFD-BAA1-B436AF218059}" type="presParOf" srcId="{57D64145-670A-4AAE-96DF-304708756ABB}" destId="{E038FCDD-F798-4AAA-B145-E0B764597E82}" srcOrd="1" destOrd="0" presId="urn:microsoft.com/office/officeart/2005/8/layout/list1"/>
    <dgm:cxn modelId="{F49605BB-B927-4653-8200-24DFABEC648A}" type="presParOf" srcId="{E215518C-93BA-4727-B3B9-72110C4EEE38}" destId="{86880C17-0077-48C1-89B4-75DB0A7467BD}" srcOrd="9" destOrd="0" presId="urn:microsoft.com/office/officeart/2005/8/layout/list1"/>
    <dgm:cxn modelId="{00125459-C44A-4AF9-85E3-30260363AF66}" type="presParOf" srcId="{E215518C-93BA-4727-B3B9-72110C4EEE38}" destId="{0390C7AB-E9A6-45BB-A6FE-EFDD012F66D4}" srcOrd="10" destOrd="0" presId="urn:microsoft.com/office/officeart/2005/8/layout/list1"/>
    <dgm:cxn modelId="{5F992656-3EE7-4559-BC53-AE265A0D36BC}" type="presParOf" srcId="{E215518C-93BA-4727-B3B9-72110C4EEE38}" destId="{FE5DFE06-1C9B-4B8C-A333-568F0DF04939}" srcOrd="11" destOrd="0" presId="urn:microsoft.com/office/officeart/2005/8/layout/list1"/>
    <dgm:cxn modelId="{DB4331FC-6769-49CC-8518-872C5A1D4FFA}" type="presParOf" srcId="{E215518C-93BA-4727-B3B9-72110C4EEE38}" destId="{3C7C829A-73EA-4F30-A820-75761A3DB029}" srcOrd="12" destOrd="0" presId="urn:microsoft.com/office/officeart/2005/8/layout/list1"/>
    <dgm:cxn modelId="{E1545F00-D89C-45E7-A6AF-3F7D65565819}" type="presParOf" srcId="{3C7C829A-73EA-4F30-A820-75761A3DB029}" destId="{BC7B5F5A-C298-448E-95C1-06B3D24F6334}" srcOrd="0" destOrd="0" presId="urn:microsoft.com/office/officeart/2005/8/layout/list1"/>
    <dgm:cxn modelId="{0B756E37-850B-405C-86BF-193D98CDDF83}" type="presParOf" srcId="{3C7C829A-73EA-4F30-A820-75761A3DB029}" destId="{49EB308A-88FE-4DF2-BE24-64EFA7685D88}" srcOrd="1" destOrd="0" presId="urn:microsoft.com/office/officeart/2005/8/layout/list1"/>
    <dgm:cxn modelId="{F303BEAE-3AE0-458B-8B2B-45C07EBC05FC}" type="presParOf" srcId="{E215518C-93BA-4727-B3B9-72110C4EEE38}" destId="{866E6145-4D4B-45C2-A01A-AF617431A11F}" srcOrd="13" destOrd="0" presId="urn:microsoft.com/office/officeart/2005/8/layout/list1"/>
    <dgm:cxn modelId="{2BEFB909-94B1-4E75-B5E3-DB860F78D300}" type="presParOf" srcId="{E215518C-93BA-4727-B3B9-72110C4EEE38}" destId="{54D8A234-7B95-47BC-9882-B7055290C1C8}" srcOrd="14" destOrd="0" presId="urn:microsoft.com/office/officeart/2005/8/layout/list1"/>
    <dgm:cxn modelId="{A6981271-8817-4199-806E-860E1545AE37}" type="presParOf" srcId="{E215518C-93BA-4727-B3B9-72110C4EEE38}" destId="{A4FED3BA-D898-4CC7-9059-D85DF195B674}" srcOrd="15" destOrd="0" presId="urn:microsoft.com/office/officeart/2005/8/layout/list1"/>
    <dgm:cxn modelId="{633574DE-11B6-4348-94F0-E85A172431A1}" type="presParOf" srcId="{E215518C-93BA-4727-B3B9-72110C4EEE38}" destId="{42705AD8-4781-4437-964C-62FA356DF1A9}" srcOrd="16" destOrd="0" presId="urn:microsoft.com/office/officeart/2005/8/layout/list1"/>
    <dgm:cxn modelId="{614CD16A-BCD9-4DD3-B666-B0A1747C9337}" type="presParOf" srcId="{42705AD8-4781-4437-964C-62FA356DF1A9}" destId="{260276FF-7615-4E90-A5A1-FECDBAF62E67}" srcOrd="0" destOrd="0" presId="urn:microsoft.com/office/officeart/2005/8/layout/list1"/>
    <dgm:cxn modelId="{61A8428F-66DD-4792-BD4D-635CD0C84999}" type="presParOf" srcId="{42705AD8-4781-4437-964C-62FA356DF1A9}" destId="{A76B26A7-2365-4892-B4AF-B97CDBB61C2E}" srcOrd="1" destOrd="0" presId="urn:microsoft.com/office/officeart/2005/8/layout/list1"/>
    <dgm:cxn modelId="{6350531A-4F8D-4D04-976A-2BA4CC768996}" type="presParOf" srcId="{E215518C-93BA-4727-B3B9-72110C4EEE38}" destId="{EA06EC63-FC9B-44DE-A97B-66EA287C4A02}" srcOrd="17" destOrd="0" presId="urn:microsoft.com/office/officeart/2005/8/layout/list1"/>
    <dgm:cxn modelId="{96891C93-8BF4-4F37-8A5B-28E580DBFA30}" type="presParOf" srcId="{E215518C-93BA-4727-B3B9-72110C4EEE38}" destId="{46ED3027-A2A3-41B0-A551-7B477F21006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3F2EF-6E76-430E-B423-8D6FBE5DCE4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BED69BB4-017D-40C1-A850-4B39BF3193B8}">
      <dgm:prSet phldrT="[Texto]"/>
      <dgm:spPr/>
      <dgm:t>
        <a:bodyPr/>
        <a:lstStyle/>
        <a:p>
          <a:r>
            <a:rPr lang="pt-BR" b="0" dirty="0" smtClean="0"/>
            <a:t>Credibilidade</a:t>
          </a:r>
          <a:endParaRPr lang="pt-BR" b="0" dirty="0"/>
        </a:p>
      </dgm:t>
    </dgm:pt>
    <dgm:pt modelId="{CD56EB5F-39AE-4B5E-8CD4-395794BA465D}" type="parTrans" cxnId="{78F70FC3-A249-405F-8157-0CC081268074}">
      <dgm:prSet/>
      <dgm:spPr/>
      <dgm:t>
        <a:bodyPr/>
        <a:lstStyle/>
        <a:p>
          <a:endParaRPr lang="pt-BR" b="0"/>
        </a:p>
      </dgm:t>
    </dgm:pt>
    <dgm:pt modelId="{45833AAE-1719-46B0-B2F1-83A674E775C1}" type="sibTrans" cxnId="{78F70FC3-A249-405F-8157-0CC081268074}">
      <dgm:prSet/>
      <dgm:spPr/>
      <dgm:t>
        <a:bodyPr/>
        <a:lstStyle/>
        <a:p>
          <a:endParaRPr lang="pt-BR" b="0"/>
        </a:p>
      </dgm:t>
    </dgm:pt>
    <dgm:pt modelId="{3AB6ECE9-02CD-4B9A-9DD1-8CC8FB2CFB07}">
      <dgm:prSet phldrT="[Texto]"/>
      <dgm:spPr/>
      <dgm:t>
        <a:bodyPr/>
        <a:lstStyle/>
        <a:p>
          <a:r>
            <a:rPr lang="pt-BR" b="0" dirty="0" smtClean="0"/>
            <a:t>Diálogo</a:t>
          </a:r>
        </a:p>
      </dgm:t>
    </dgm:pt>
    <dgm:pt modelId="{170EB757-4774-4A4A-8CE5-9EC2F5D0F5F9}" type="parTrans" cxnId="{2FCD782E-CDDC-40C9-8DE5-0D830B54288C}">
      <dgm:prSet/>
      <dgm:spPr/>
      <dgm:t>
        <a:bodyPr/>
        <a:lstStyle/>
        <a:p>
          <a:endParaRPr lang="pt-BR" b="0"/>
        </a:p>
      </dgm:t>
    </dgm:pt>
    <dgm:pt modelId="{12E197AE-4FA2-4DC9-9009-64F62528AFB9}" type="sibTrans" cxnId="{2FCD782E-CDDC-40C9-8DE5-0D830B54288C}">
      <dgm:prSet/>
      <dgm:spPr/>
      <dgm:t>
        <a:bodyPr/>
        <a:lstStyle/>
        <a:p>
          <a:endParaRPr lang="pt-BR" b="0"/>
        </a:p>
      </dgm:t>
    </dgm:pt>
    <dgm:pt modelId="{D2F7564A-78C0-4EEE-8DC8-4542E18D329A}">
      <dgm:prSet phldrT="[Texto]"/>
      <dgm:spPr/>
      <dgm:t>
        <a:bodyPr/>
        <a:lstStyle/>
        <a:p>
          <a:r>
            <a:rPr lang="pt-BR" b="0" dirty="0" smtClean="0"/>
            <a:t>Eficiência</a:t>
          </a:r>
          <a:endParaRPr lang="pt-BR" b="0" dirty="0"/>
        </a:p>
      </dgm:t>
    </dgm:pt>
    <dgm:pt modelId="{DDDBE1F1-B7E2-4AC2-A2EA-A24DCF1EDE2E}" type="parTrans" cxnId="{A38EF12C-9B91-497D-8B51-6B72AFE9E173}">
      <dgm:prSet/>
      <dgm:spPr/>
      <dgm:t>
        <a:bodyPr/>
        <a:lstStyle/>
        <a:p>
          <a:endParaRPr lang="pt-BR" b="0"/>
        </a:p>
      </dgm:t>
    </dgm:pt>
    <dgm:pt modelId="{958A4BEA-F4DD-4403-B452-171083398415}" type="sibTrans" cxnId="{A38EF12C-9B91-497D-8B51-6B72AFE9E173}">
      <dgm:prSet/>
      <dgm:spPr/>
      <dgm:t>
        <a:bodyPr/>
        <a:lstStyle/>
        <a:p>
          <a:endParaRPr lang="pt-BR" b="0"/>
        </a:p>
      </dgm:t>
    </dgm:pt>
    <dgm:pt modelId="{5AA9CC33-5759-47C4-AF32-1280DD465C77}">
      <dgm:prSet phldrT="[Texto]"/>
      <dgm:spPr/>
      <dgm:t>
        <a:bodyPr/>
        <a:lstStyle/>
        <a:p>
          <a:r>
            <a:rPr lang="pt-BR" b="0" dirty="0" smtClean="0"/>
            <a:t>Previsibilidade</a:t>
          </a:r>
          <a:endParaRPr lang="pt-BR" b="0" dirty="0"/>
        </a:p>
      </dgm:t>
    </dgm:pt>
    <dgm:pt modelId="{E2BFC18F-275F-4035-B3B8-63372A19814C}" type="parTrans" cxnId="{6A8D1322-B372-4696-B1BD-271C6038F95D}">
      <dgm:prSet/>
      <dgm:spPr/>
      <dgm:t>
        <a:bodyPr/>
        <a:lstStyle/>
        <a:p>
          <a:endParaRPr lang="pt-BR" b="0"/>
        </a:p>
      </dgm:t>
    </dgm:pt>
    <dgm:pt modelId="{626F5D06-D755-485E-9E30-33A780CEB6C4}" type="sibTrans" cxnId="{6A8D1322-B372-4696-B1BD-271C6038F95D}">
      <dgm:prSet/>
      <dgm:spPr/>
      <dgm:t>
        <a:bodyPr/>
        <a:lstStyle/>
        <a:p>
          <a:endParaRPr lang="pt-BR" b="0"/>
        </a:p>
      </dgm:t>
    </dgm:pt>
    <dgm:pt modelId="{0EC58F92-97D7-46B2-B90F-A178BBD7528E}">
      <dgm:prSet phldrT="[Texto]"/>
      <dgm:spPr>
        <a:solidFill>
          <a:srgbClr val="CCCC00"/>
        </a:solidFill>
      </dgm:spPr>
      <dgm:t>
        <a:bodyPr/>
        <a:lstStyle/>
        <a:p>
          <a:r>
            <a:rPr lang="pt-BR" b="0" dirty="0" smtClean="0"/>
            <a:t>Sustentabilidade</a:t>
          </a:r>
          <a:endParaRPr lang="pt-BR" b="0" dirty="0"/>
        </a:p>
      </dgm:t>
    </dgm:pt>
    <dgm:pt modelId="{91FB33BB-D938-411D-8CD4-83BD1A1AABAA}" type="parTrans" cxnId="{F205F0C7-64BC-44AD-B6F6-95567DE36F6D}">
      <dgm:prSet/>
      <dgm:spPr/>
      <dgm:t>
        <a:bodyPr/>
        <a:lstStyle/>
        <a:p>
          <a:endParaRPr lang="pt-BR" b="0"/>
        </a:p>
      </dgm:t>
    </dgm:pt>
    <dgm:pt modelId="{7CEA1711-2CEC-4DA4-A2F2-4C32D1A4CD42}" type="sibTrans" cxnId="{F205F0C7-64BC-44AD-B6F6-95567DE36F6D}">
      <dgm:prSet/>
      <dgm:spPr/>
      <dgm:t>
        <a:bodyPr/>
        <a:lstStyle/>
        <a:p>
          <a:endParaRPr lang="pt-BR" b="0"/>
        </a:p>
      </dgm:t>
    </dgm:pt>
    <dgm:pt modelId="{3CAE114B-4397-48DA-B2E9-FA88ADF00F89}">
      <dgm:prSet phldrT="[Texto]"/>
      <dgm:spPr/>
      <dgm:t>
        <a:bodyPr/>
        <a:lstStyle/>
        <a:p>
          <a:r>
            <a:rPr lang="pt-BR" b="0" dirty="0" smtClean="0"/>
            <a:t>Competitividade com Equidade</a:t>
          </a:r>
          <a:endParaRPr lang="pt-BR" b="0" dirty="0"/>
        </a:p>
      </dgm:t>
    </dgm:pt>
    <dgm:pt modelId="{0664A6D4-274D-49CB-BBD8-8A7A5B6CE02C}" type="sibTrans" cxnId="{4247B478-109D-4B17-9393-06B5B0A14EB1}">
      <dgm:prSet/>
      <dgm:spPr/>
      <dgm:t>
        <a:bodyPr/>
        <a:lstStyle/>
        <a:p>
          <a:endParaRPr lang="pt-BR" b="0"/>
        </a:p>
      </dgm:t>
    </dgm:pt>
    <dgm:pt modelId="{4CDBD59C-B8A1-4A5D-84B8-EB4E94B27D1F}" type="parTrans" cxnId="{4247B478-109D-4B17-9393-06B5B0A14EB1}">
      <dgm:prSet/>
      <dgm:spPr/>
      <dgm:t>
        <a:bodyPr/>
        <a:lstStyle/>
        <a:p>
          <a:endParaRPr lang="pt-BR" b="0"/>
        </a:p>
      </dgm:t>
    </dgm:pt>
    <dgm:pt modelId="{84F59C15-E3FD-41CE-A602-1F4DA1F615F9}" type="pres">
      <dgm:prSet presAssocID="{5413F2EF-6E76-430E-B423-8D6FBE5DCE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pt-BR"/>
        </a:p>
      </dgm:t>
    </dgm:pt>
    <dgm:pt modelId="{F244D58B-85FC-4C34-A64C-A8589161C6BD}" type="pres">
      <dgm:prSet presAssocID="{5413F2EF-6E76-430E-B423-8D6FBE5DCE40}" presName="Name1" presStyleCnt="0"/>
      <dgm:spPr/>
    </dgm:pt>
    <dgm:pt modelId="{2AFD4A7B-B4FE-4060-B648-0B076D8CBAE1}" type="pres">
      <dgm:prSet presAssocID="{5413F2EF-6E76-430E-B423-8D6FBE5DCE40}" presName="cycle" presStyleCnt="0"/>
      <dgm:spPr/>
    </dgm:pt>
    <dgm:pt modelId="{37E5B83C-04E1-429A-822A-26D1E48A6D57}" type="pres">
      <dgm:prSet presAssocID="{5413F2EF-6E76-430E-B423-8D6FBE5DCE40}" presName="srcNode" presStyleLbl="node1" presStyleIdx="0" presStyleCnt="6"/>
      <dgm:spPr/>
    </dgm:pt>
    <dgm:pt modelId="{3EC8337F-8C38-4006-8070-A9EBB8583287}" type="pres">
      <dgm:prSet presAssocID="{5413F2EF-6E76-430E-B423-8D6FBE5DCE40}" presName="conn" presStyleLbl="parChTrans1D2" presStyleIdx="0" presStyleCnt="1"/>
      <dgm:spPr/>
      <dgm:t>
        <a:bodyPr/>
        <a:lstStyle/>
        <a:p>
          <a:endParaRPr lang="pt-BR"/>
        </a:p>
      </dgm:t>
    </dgm:pt>
    <dgm:pt modelId="{75B8B4A3-B41B-4548-84BD-416D2ED15E37}" type="pres">
      <dgm:prSet presAssocID="{5413F2EF-6E76-430E-B423-8D6FBE5DCE40}" presName="extraNode" presStyleLbl="node1" presStyleIdx="0" presStyleCnt="6"/>
      <dgm:spPr/>
    </dgm:pt>
    <dgm:pt modelId="{DE45C853-2A01-48CE-9964-6BC5DD6E5732}" type="pres">
      <dgm:prSet presAssocID="{5413F2EF-6E76-430E-B423-8D6FBE5DCE40}" presName="dstNode" presStyleLbl="node1" presStyleIdx="0" presStyleCnt="6"/>
      <dgm:spPr/>
    </dgm:pt>
    <dgm:pt modelId="{462B43D3-BCDB-4BD9-A206-CF15AAA371F3}" type="pres">
      <dgm:prSet presAssocID="{3CAE114B-4397-48DA-B2E9-FA88ADF00F89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36EFD3-7D95-4131-AC83-08429E69FEA3}" type="pres">
      <dgm:prSet presAssocID="{3CAE114B-4397-48DA-B2E9-FA88ADF00F89}" presName="accent_1" presStyleCnt="0"/>
      <dgm:spPr/>
    </dgm:pt>
    <dgm:pt modelId="{705CAFE9-94D5-4395-A376-99E7E5216FF3}" type="pres">
      <dgm:prSet presAssocID="{3CAE114B-4397-48DA-B2E9-FA88ADF00F89}" presName="accentRepeatNode" presStyleLbl="solidFgAcc1" presStyleIdx="0" presStyleCnt="6"/>
      <dgm:spPr/>
    </dgm:pt>
    <dgm:pt modelId="{C7386A90-1A59-42EC-821B-44969C1F1425}" type="pres">
      <dgm:prSet presAssocID="{BED69BB4-017D-40C1-A850-4B39BF3193B8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CCD860C-380D-4CD8-A0CC-B3F3204EAA25}" type="pres">
      <dgm:prSet presAssocID="{BED69BB4-017D-40C1-A850-4B39BF3193B8}" presName="accent_2" presStyleCnt="0"/>
      <dgm:spPr/>
    </dgm:pt>
    <dgm:pt modelId="{AA32B6DF-9B2A-4C4B-8DD0-C7E28D4855C5}" type="pres">
      <dgm:prSet presAssocID="{BED69BB4-017D-40C1-A850-4B39BF3193B8}" presName="accentRepeatNode" presStyleLbl="solidFgAcc1" presStyleIdx="1" presStyleCnt="6"/>
      <dgm:spPr/>
    </dgm:pt>
    <dgm:pt modelId="{178296D8-A650-48BD-9917-00313AD395B1}" type="pres">
      <dgm:prSet presAssocID="{3AB6ECE9-02CD-4B9A-9DD1-8CC8FB2CFB07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8F73A81-8B4D-494A-BE4D-69A9838EE929}" type="pres">
      <dgm:prSet presAssocID="{3AB6ECE9-02CD-4B9A-9DD1-8CC8FB2CFB07}" presName="accent_3" presStyleCnt="0"/>
      <dgm:spPr/>
    </dgm:pt>
    <dgm:pt modelId="{E9B6B9F8-E6F6-48DD-B208-BEBBE5F83B30}" type="pres">
      <dgm:prSet presAssocID="{3AB6ECE9-02CD-4B9A-9DD1-8CC8FB2CFB07}" presName="accentRepeatNode" presStyleLbl="solidFgAcc1" presStyleIdx="2" presStyleCnt="6"/>
      <dgm:spPr/>
    </dgm:pt>
    <dgm:pt modelId="{93B5E8A9-55F2-48EB-A999-8C4E6B78118E}" type="pres">
      <dgm:prSet presAssocID="{D2F7564A-78C0-4EEE-8DC8-4542E18D329A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7D5B0D-51D5-4D73-B781-B6AFFEA04788}" type="pres">
      <dgm:prSet presAssocID="{D2F7564A-78C0-4EEE-8DC8-4542E18D329A}" presName="accent_4" presStyleCnt="0"/>
      <dgm:spPr/>
    </dgm:pt>
    <dgm:pt modelId="{ACF82598-6DB0-4BAE-A855-722F2A73288C}" type="pres">
      <dgm:prSet presAssocID="{D2F7564A-78C0-4EEE-8DC8-4542E18D329A}" presName="accentRepeatNode" presStyleLbl="solidFgAcc1" presStyleIdx="3" presStyleCnt="6"/>
      <dgm:spPr/>
    </dgm:pt>
    <dgm:pt modelId="{233BAA6D-FF88-4981-B758-D615D9F909C5}" type="pres">
      <dgm:prSet presAssocID="{5AA9CC33-5759-47C4-AF32-1280DD465C77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1865BE4-2839-4A9B-A2C1-2294314D1722}" type="pres">
      <dgm:prSet presAssocID="{5AA9CC33-5759-47C4-AF32-1280DD465C77}" presName="accent_5" presStyleCnt="0"/>
      <dgm:spPr/>
    </dgm:pt>
    <dgm:pt modelId="{3CB68655-1E25-4FCA-B3D5-D09AD4BC025D}" type="pres">
      <dgm:prSet presAssocID="{5AA9CC33-5759-47C4-AF32-1280DD465C77}" presName="accentRepeatNode" presStyleLbl="solidFgAcc1" presStyleIdx="4" presStyleCnt="6"/>
      <dgm:spPr/>
    </dgm:pt>
    <dgm:pt modelId="{46C3D3EA-7997-4836-B550-7B133DF62C70}" type="pres">
      <dgm:prSet presAssocID="{0EC58F92-97D7-46B2-B90F-A178BBD7528E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DD2004F-6516-4365-AA8F-9DBA79B04F76}" type="pres">
      <dgm:prSet presAssocID="{0EC58F92-97D7-46B2-B90F-A178BBD7528E}" presName="accent_6" presStyleCnt="0"/>
      <dgm:spPr/>
    </dgm:pt>
    <dgm:pt modelId="{E55CE4B4-DC3C-4051-820A-9B4BD2221172}" type="pres">
      <dgm:prSet presAssocID="{0EC58F92-97D7-46B2-B90F-A178BBD7528E}" presName="accentRepeatNode" presStyleLbl="solidFgAcc1" presStyleIdx="5" presStyleCnt="6"/>
      <dgm:spPr/>
    </dgm:pt>
  </dgm:ptLst>
  <dgm:cxnLst>
    <dgm:cxn modelId="{D3F41436-9DBF-4FA7-A382-9C9872D83970}" type="presOf" srcId="{0664A6D4-274D-49CB-BBD8-8A7A5B6CE02C}" destId="{3EC8337F-8C38-4006-8070-A9EBB8583287}" srcOrd="0" destOrd="0" presId="urn:microsoft.com/office/officeart/2008/layout/VerticalCurvedList"/>
    <dgm:cxn modelId="{91D2014E-9FA4-41BA-A3FD-6C13522D9B5F}" type="presOf" srcId="{BED69BB4-017D-40C1-A850-4B39BF3193B8}" destId="{C7386A90-1A59-42EC-821B-44969C1F1425}" srcOrd="0" destOrd="0" presId="urn:microsoft.com/office/officeart/2008/layout/VerticalCurvedList"/>
    <dgm:cxn modelId="{F205F0C7-64BC-44AD-B6F6-95567DE36F6D}" srcId="{5413F2EF-6E76-430E-B423-8D6FBE5DCE40}" destId="{0EC58F92-97D7-46B2-B90F-A178BBD7528E}" srcOrd="5" destOrd="0" parTransId="{91FB33BB-D938-411D-8CD4-83BD1A1AABAA}" sibTransId="{7CEA1711-2CEC-4DA4-A2F2-4C32D1A4CD42}"/>
    <dgm:cxn modelId="{1E73DA32-2057-4C48-8E55-A933A346B5E3}" type="presOf" srcId="{3CAE114B-4397-48DA-B2E9-FA88ADF00F89}" destId="{462B43D3-BCDB-4BD9-A206-CF15AAA371F3}" srcOrd="0" destOrd="0" presId="urn:microsoft.com/office/officeart/2008/layout/VerticalCurvedList"/>
    <dgm:cxn modelId="{A77B25E7-5DE9-43B4-B320-D23037F95105}" type="presOf" srcId="{5413F2EF-6E76-430E-B423-8D6FBE5DCE40}" destId="{84F59C15-E3FD-41CE-A602-1F4DA1F615F9}" srcOrd="0" destOrd="0" presId="urn:microsoft.com/office/officeart/2008/layout/VerticalCurvedList"/>
    <dgm:cxn modelId="{B01E4BC7-2720-4839-8706-12D5C1A28F75}" type="presOf" srcId="{0EC58F92-97D7-46B2-B90F-A178BBD7528E}" destId="{46C3D3EA-7997-4836-B550-7B133DF62C70}" srcOrd="0" destOrd="0" presId="urn:microsoft.com/office/officeart/2008/layout/VerticalCurvedList"/>
    <dgm:cxn modelId="{78F70FC3-A249-405F-8157-0CC081268074}" srcId="{5413F2EF-6E76-430E-B423-8D6FBE5DCE40}" destId="{BED69BB4-017D-40C1-A850-4B39BF3193B8}" srcOrd="1" destOrd="0" parTransId="{CD56EB5F-39AE-4B5E-8CD4-395794BA465D}" sibTransId="{45833AAE-1719-46B0-B2F1-83A674E775C1}"/>
    <dgm:cxn modelId="{A38EF12C-9B91-497D-8B51-6B72AFE9E173}" srcId="{5413F2EF-6E76-430E-B423-8D6FBE5DCE40}" destId="{D2F7564A-78C0-4EEE-8DC8-4542E18D329A}" srcOrd="3" destOrd="0" parTransId="{DDDBE1F1-B7E2-4AC2-A2EA-A24DCF1EDE2E}" sibTransId="{958A4BEA-F4DD-4403-B452-171083398415}"/>
    <dgm:cxn modelId="{6A8D1322-B372-4696-B1BD-271C6038F95D}" srcId="{5413F2EF-6E76-430E-B423-8D6FBE5DCE40}" destId="{5AA9CC33-5759-47C4-AF32-1280DD465C77}" srcOrd="4" destOrd="0" parTransId="{E2BFC18F-275F-4035-B3B8-63372A19814C}" sibTransId="{626F5D06-D755-485E-9E30-33A780CEB6C4}"/>
    <dgm:cxn modelId="{4247B478-109D-4B17-9393-06B5B0A14EB1}" srcId="{5413F2EF-6E76-430E-B423-8D6FBE5DCE40}" destId="{3CAE114B-4397-48DA-B2E9-FA88ADF00F89}" srcOrd="0" destOrd="0" parTransId="{4CDBD59C-B8A1-4A5D-84B8-EB4E94B27D1F}" sibTransId="{0664A6D4-274D-49CB-BBD8-8A7A5B6CE02C}"/>
    <dgm:cxn modelId="{00ED95EE-1E78-4349-BD06-196A69F3F7B7}" type="presOf" srcId="{3AB6ECE9-02CD-4B9A-9DD1-8CC8FB2CFB07}" destId="{178296D8-A650-48BD-9917-00313AD395B1}" srcOrd="0" destOrd="0" presId="urn:microsoft.com/office/officeart/2008/layout/VerticalCurvedList"/>
    <dgm:cxn modelId="{2FCD782E-CDDC-40C9-8DE5-0D830B54288C}" srcId="{5413F2EF-6E76-430E-B423-8D6FBE5DCE40}" destId="{3AB6ECE9-02CD-4B9A-9DD1-8CC8FB2CFB07}" srcOrd="2" destOrd="0" parTransId="{170EB757-4774-4A4A-8CE5-9EC2F5D0F5F9}" sibTransId="{12E197AE-4FA2-4DC9-9009-64F62528AFB9}"/>
    <dgm:cxn modelId="{4AE08A12-2E04-48AA-8765-054B5368D965}" type="presOf" srcId="{5AA9CC33-5759-47C4-AF32-1280DD465C77}" destId="{233BAA6D-FF88-4981-B758-D615D9F909C5}" srcOrd="0" destOrd="0" presId="urn:microsoft.com/office/officeart/2008/layout/VerticalCurvedList"/>
    <dgm:cxn modelId="{83ED7D55-51B6-42AA-BC96-DCEB9934FBE0}" type="presOf" srcId="{D2F7564A-78C0-4EEE-8DC8-4542E18D329A}" destId="{93B5E8A9-55F2-48EB-A999-8C4E6B78118E}" srcOrd="0" destOrd="0" presId="urn:microsoft.com/office/officeart/2008/layout/VerticalCurvedList"/>
    <dgm:cxn modelId="{2F831205-2477-4320-8B33-E34EFD0EEDCA}" type="presParOf" srcId="{84F59C15-E3FD-41CE-A602-1F4DA1F615F9}" destId="{F244D58B-85FC-4C34-A64C-A8589161C6BD}" srcOrd="0" destOrd="0" presId="urn:microsoft.com/office/officeart/2008/layout/VerticalCurvedList"/>
    <dgm:cxn modelId="{44DD0907-DF1E-4E2E-9830-D52E4E261628}" type="presParOf" srcId="{F244D58B-85FC-4C34-A64C-A8589161C6BD}" destId="{2AFD4A7B-B4FE-4060-B648-0B076D8CBAE1}" srcOrd="0" destOrd="0" presId="urn:microsoft.com/office/officeart/2008/layout/VerticalCurvedList"/>
    <dgm:cxn modelId="{CA268CD0-F133-4C01-8E8A-D2B0687D509A}" type="presParOf" srcId="{2AFD4A7B-B4FE-4060-B648-0B076D8CBAE1}" destId="{37E5B83C-04E1-429A-822A-26D1E48A6D57}" srcOrd="0" destOrd="0" presId="urn:microsoft.com/office/officeart/2008/layout/VerticalCurvedList"/>
    <dgm:cxn modelId="{61C5E5DA-A1BD-470D-823D-A71261A2581C}" type="presParOf" srcId="{2AFD4A7B-B4FE-4060-B648-0B076D8CBAE1}" destId="{3EC8337F-8C38-4006-8070-A9EBB8583287}" srcOrd="1" destOrd="0" presId="urn:microsoft.com/office/officeart/2008/layout/VerticalCurvedList"/>
    <dgm:cxn modelId="{388836EF-756E-43C4-A47C-5DA531E55612}" type="presParOf" srcId="{2AFD4A7B-B4FE-4060-B648-0B076D8CBAE1}" destId="{75B8B4A3-B41B-4548-84BD-416D2ED15E37}" srcOrd="2" destOrd="0" presId="urn:microsoft.com/office/officeart/2008/layout/VerticalCurvedList"/>
    <dgm:cxn modelId="{0ED636FC-12C4-4040-AE5A-E15AB3EE2EBD}" type="presParOf" srcId="{2AFD4A7B-B4FE-4060-B648-0B076D8CBAE1}" destId="{DE45C853-2A01-48CE-9964-6BC5DD6E5732}" srcOrd="3" destOrd="0" presId="urn:microsoft.com/office/officeart/2008/layout/VerticalCurvedList"/>
    <dgm:cxn modelId="{B55E108E-B173-46A2-9FA8-366F7ABF3D96}" type="presParOf" srcId="{F244D58B-85FC-4C34-A64C-A8589161C6BD}" destId="{462B43D3-BCDB-4BD9-A206-CF15AAA371F3}" srcOrd="1" destOrd="0" presId="urn:microsoft.com/office/officeart/2008/layout/VerticalCurvedList"/>
    <dgm:cxn modelId="{D1310EAE-73AB-429A-80AC-994251E54B89}" type="presParOf" srcId="{F244D58B-85FC-4C34-A64C-A8589161C6BD}" destId="{A236EFD3-7D95-4131-AC83-08429E69FEA3}" srcOrd="2" destOrd="0" presId="urn:microsoft.com/office/officeart/2008/layout/VerticalCurvedList"/>
    <dgm:cxn modelId="{A7E62B5B-1D77-45D6-92A7-52C08AC1AA67}" type="presParOf" srcId="{A236EFD3-7D95-4131-AC83-08429E69FEA3}" destId="{705CAFE9-94D5-4395-A376-99E7E5216FF3}" srcOrd="0" destOrd="0" presId="urn:microsoft.com/office/officeart/2008/layout/VerticalCurvedList"/>
    <dgm:cxn modelId="{C1E6C8E8-5D1C-4C13-94C6-68407DB73B8B}" type="presParOf" srcId="{F244D58B-85FC-4C34-A64C-A8589161C6BD}" destId="{C7386A90-1A59-42EC-821B-44969C1F1425}" srcOrd="3" destOrd="0" presId="urn:microsoft.com/office/officeart/2008/layout/VerticalCurvedList"/>
    <dgm:cxn modelId="{C6E12D8E-86DA-4617-A401-37BD1CDA12DA}" type="presParOf" srcId="{F244D58B-85FC-4C34-A64C-A8589161C6BD}" destId="{ECCD860C-380D-4CD8-A0CC-B3F3204EAA25}" srcOrd="4" destOrd="0" presId="urn:microsoft.com/office/officeart/2008/layout/VerticalCurvedList"/>
    <dgm:cxn modelId="{91CD45EC-5E38-47E8-B46C-58EE0DBB2CDA}" type="presParOf" srcId="{ECCD860C-380D-4CD8-A0CC-B3F3204EAA25}" destId="{AA32B6DF-9B2A-4C4B-8DD0-C7E28D4855C5}" srcOrd="0" destOrd="0" presId="urn:microsoft.com/office/officeart/2008/layout/VerticalCurvedList"/>
    <dgm:cxn modelId="{08D109C5-9791-46EF-BB29-4E13B2B3945E}" type="presParOf" srcId="{F244D58B-85FC-4C34-A64C-A8589161C6BD}" destId="{178296D8-A650-48BD-9917-00313AD395B1}" srcOrd="5" destOrd="0" presId="urn:microsoft.com/office/officeart/2008/layout/VerticalCurvedList"/>
    <dgm:cxn modelId="{0E136584-408B-4B15-AB8E-1E8FBCD09404}" type="presParOf" srcId="{F244D58B-85FC-4C34-A64C-A8589161C6BD}" destId="{58F73A81-8B4D-494A-BE4D-69A9838EE929}" srcOrd="6" destOrd="0" presId="urn:microsoft.com/office/officeart/2008/layout/VerticalCurvedList"/>
    <dgm:cxn modelId="{ADB870A4-8925-4F99-8085-B8B9E47B7E3A}" type="presParOf" srcId="{58F73A81-8B4D-494A-BE4D-69A9838EE929}" destId="{E9B6B9F8-E6F6-48DD-B208-BEBBE5F83B30}" srcOrd="0" destOrd="0" presId="urn:microsoft.com/office/officeart/2008/layout/VerticalCurvedList"/>
    <dgm:cxn modelId="{51382088-7B99-4B9B-824A-CD65D9B9B834}" type="presParOf" srcId="{F244D58B-85FC-4C34-A64C-A8589161C6BD}" destId="{93B5E8A9-55F2-48EB-A999-8C4E6B78118E}" srcOrd="7" destOrd="0" presId="urn:microsoft.com/office/officeart/2008/layout/VerticalCurvedList"/>
    <dgm:cxn modelId="{3CC19D8A-A998-4D79-84A1-A618A447E9EC}" type="presParOf" srcId="{F244D58B-85FC-4C34-A64C-A8589161C6BD}" destId="{D87D5B0D-51D5-4D73-B781-B6AFFEA04788}" srcOrd="8" destOrd="0" presId="urn:microsoft.com/office/officeart/2008/layout/VerticalCurvedList"/>
    <dgm:cxn modelId="{3EEAEFA0-870F-4867-8A6F-29A0AE8115C7}" type="presParOf" srcId="{D87D5B0D-51D5-4D73-B781-B6AFFEA04788}" destId="{ACF82598-6DB0-4BAE-A855-722F2A73288C}" srcOrd="0" destOrd="0" presId="urn:microsoft.com/office/officeart/2008/layout/VerticalCurvedList"/>
    <dgm:cxn modelId="{0868D782-C66A-4B70-93F3-05FD54209A0F}" type="presParOf" srcId="{F244D58B-85FC-4C34-A64C-A8589161C6BD}" destId="{233BAA6D-FF88-4981-B758-D615D9F909C5}" srcOrd="9" destOrd="0" presId="urn:microsoft.com/office/officeart/2008/layout/VerticalCurvedList"/>
    <dgm:cxn modelId="{FE509227-A4BF-4136-A715-B53235603A9C}" type="presParOf" srcId="{F244D58B-85FC-4C34-A64C-A8589161C6BD}" destId="{E1865BE4-2839-4A9B-A2C1-2294314D1722}" srcOrd="10" destOrd="0" presId="urn:microsoft.com/office/officeart/2008/layout/VerticalCurvedList"/>
    <dgm:cxn modelId="{1B86E2A3-384A-4B40-BE40-AD713E1C1291}" type="presParOf" srcId="{E1865BE4-2839-4A9B-A2C1-2294314D1722}" destId="{3CB68655-1E25-4FCA-B3D5-D09AD4BC025D}" srcOrd="0" destOrd="0" presId="urn:microsoft.com/office/officeart/2008/layout/VerticalCurvedList"/>
    <dgm:cxn modelId="{4FFEE8B8-331C-41EA-A089-F388E40222D6}" type="presParOf" srcId="{F244D58B-85FC-4C34-A64C-A8589161C6BD}" destId="{46C3D3EA-7997-4836-B550-7B133DF62C70}" srcOrd="11" destOrd="0" presId="urn:microsoft.com/office/officeart/2008/layout/VerticalCurvedList"/>
    <dgm:cxn modelId="{47767975-B15B-46EF-9751-3890B763E67C}" type="presParOf" srcId="{F244D58B-85FC-4C34-A64C-A8589161C6BD}" destId="{2DD2004F-6516-4365-AA8F-9DBA79B04F76}" srcOrd="12" destOrd="0" presId="urn:microsoft.com/office/officeart/2008/layout/VerticalCurvedList"/>
    <dgm:cxn modelId="{58A954E3-8F76-411E-9940-DAD602FECE02}" type="presParOf" srcId="{2DD2004F-6516-4365-AA8F-9DBA79B04F76}" destId="{E55CE4B4-DC3C-4051-820A-9B4BD222117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530FA4-FAFE-42CE-9432-749FB7BA2AD9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9174603-2267-4306-8173-8650FB79E34F}">
      <dgm:prSet phldrT="[Texto]" custT="1"/>
      <dgm:spPr/>
      <dgm:t>
        <a:bodyPr/>
        <a:lstStyle/>
        <a:p>
          <a:r>
            <a:rPr lang="pt-BR" sz="1400" b="1" dirty="0" smtClean="0"/>
            <a:t>Núcleo Operacional</a:t>
          </a:r>
        </a:p>
        <a:p>
          <a:r>
            <a:rPr lang="pt-BR" sz="1400" b="0" dirty="0" smtClean="0"/>
            <a:t>ANP EPE MAPA MME</a:t>
          </a:r>
        </a:p>
        <a:p>
          <a:endParaRPr lang="pt-BR" sz="1400" b="0" dirty="0" smtClean="0"/>
        </a:p>
        <a:p>
          <a:r>
            <a:rPr lang="pt-BR" sz="1400" b="1" dirty="0" smtClean="0"/>
            <a:t>Núcleo Governamental</a:t>
          </a:r>
        </a:p>
        <a:p>
          <a:r>
            <a:rPr lang="pt-BR" sz="1400" b="0" dirty="0" smtClean="0">
              <a:solidFill>
                <a:schemeClr val="bg1"/>
              </a:solidFill>
            </a:rPr>
            <a:t>BNDES MCTIC  MDIC  MF  MMA MRE</a:t>
          </a:r>
        </a:p>
        <a:p>
          <a:r>
            <a:rPr lang="pt-BR" sz="1300" b="1" dirty="0" smtClean="0">
              <a:solidFill>
                <a:schemeClr val="bg1"/>
              </a:solidFill>
            </a:rPr>
            <a:t/>
          </a:r>
          <a:br>
            <a:rPr lang="pt-BR" sz="1300" b="1" dirty="0" smtClean="0">
              <a:solidFill>
                <a:schemeClr val="bg1"/>
              </a:solidFill>
            </a:rPr>
          </a:br>
          <a:r>
            <a:rPr lang="pt-BR" sz="1400" b="1" dirty="0" smtClean="0">
              <a:solidFill>
                <a:schemeClr val="bg1"/>
              </a:solidFill>
            </a:rPr>
            <a:t>Frentes Parlamentares</a:t>
          </a:r>
          <a:endParaRPr lang="pt-BR" sz="1400" b="1" dirty="0">
            <a:solidFill>
              <a:schemeClr val="bg1"/>
            </a:solidFill>
          </a:endParaRPr>
        </a:p>
      </dgm:t>
    </dgm:pt>
    <dgm:pt modelId="{AD98E5A1-0663-42AA-8AD8-D049254EC3D5}" type="parTrans" cxnId="{431DFCC6-B859-47EC-AD20-543BCD290FE7}">
      <dgm:prSet/>
      <dgm:spPr/>
      <dgm:t>
        <a:bodyPr/>
        <a:lstStyle/>
        <a:p>
          <a:endParaRPr lang="pt-BR"/>
        </a:p>
      </dgm:t>
    </dgm:pt>
    <dgm:pt modelId="{433BDBDB-6E31-4A81-8FC5-61106C4C1CFC}" type="sibTrans" cxnId="{431DFCC6-B859-47EC-AD20-543BCD290FE7}">
      <dgm:prSet/>
      <dgm:spPr/>
      <dgm:t>
        <a:bodyPr/>
        <a:lstStyle/>
        <a:p>
          <a:endParaRPr lang="pt-BR"/>
        </a:p>
      </dgm:t>
    </dgm:pt>
    <dgm:pt modelId="{77E79F8D-397C-47EA-A2A8-1F92CA4653E1}">
      <dgm:prSet phldrT="[Texto]" custT="1"/>
      <dgm:spPr/>
      <dgm:t>
        <a:bodyPr/>
        <a:lstStyle/>
        <a:p>
          <a:r>
            <a:rPr lang="pt-BR" sz="1700" dirty="0" smtClean="0">
              <a:solidFill>
                <a:schemeClr val="bg1"/>
              </a:solidFill>
            </a:rPr>
            <a:t>BIODIESEL</a:t>
          </a:r>
          <a:endParaRPr lang="pt-BR" sz="1700" dirty="0">
            <a:solidFill>
              <a:schemeClr val="bg1"/>
            </a:solidFill>
          </a:endParaRPr>
        </a:p>
      </dgm:t>
    </dgm:pt>
    <dgm:pt modelId="{68B27B13-89E4-46CD-8FA3-C5BD2BD13B49}" type="parTrans" cxnId="{86357185-1C0D-4EBD-B561-4B4ACA61AE75}">
      <dgm:prSet/>
      <dgm:spPr/>
      <dgm:t>
        <a:bodyPr/>
        <a:lstStyle/>
        <a:p>
          <a:endParaRPr lang="pt-BR"/>
        </a:p>
      </dgm:t>
    </dgm:pt>
    <dgm:pt modelId="{7437293C-5815-43D6-A38D-F8F94EDD1E0A}" type="sibTrans" cxnId="{86357185-1C0D-4EBD-B561-4B4ACA61AE75}">
      <dgm:prSet/>
      <dgm:spPr/>
      <dgm:t>
        <a:bodyPr/>
        <a:lstStyle/>
        <a:p>
          <a:endParaRPr lang="pt-BR"/>
        </a:p>
      </dgm:t>
    </dgm:pt>
    <dgm:pt modelId="{4C986023-D8F9-4BD6-9AEC-DEBF049F6693}">
      <dgm:prSet phldrT="[Texto]" custT="1"/>
      <dgm:spPr/>
      <dgm:t>
        <a:bodyPr/>
        <a:lstStyle/>
        <a:p>
          <a:r>
            <a:rPr lang="pt-BR" sz="1700" dirty="0" smtClean="0"/>
            <a:t>ETANOL</a:t>
          </a:r>
          <a:endParaRPr lang="pt-BR" sz="1700" dirty="0"/>
        </a:p>
      </dgm:t>
    </dgm:pt>
    <dgm:pt modelId="{71D9424F-D7D2-4722-AAB8-F7B901B02617}" type="parTrans" cxnId="{66348DDB-CECE-4EA9-9BD0-316D8ACD9B19}">
      <dgm:prSet/>
      <dgm:spPr/>
      <dgm:t>
        <a:bodyPr/>
        <a:lstStyle/>
        <a:p>
          <a:endParaRPr lang="pt-BR"/>
        </a:p>
      </dgm:t>
    </dgm:pt>
    <dgm:pt modelId="{C992601A-1B5B-4526-BC62-0D5BBB55E366}" type="sibTrans" cxnId="{66348DDB-CECE-4EA9-9BD0-316D8ACD9B19}">
      <dgm:prSet/>
      <dgm:spPr/>
      <dgm:t>
        <a:bodyPr/>
        <a:lstStyle/>
        <a:p>
          <a:endParaRPr lang="pt-BR"/>
        </a:p>
      </dgm:t>
    </dgm:pt>
    <dgm:pt modelId="{063CCDAC-6A77-4CCA-B149-F8A7F63BF742}">
      <dgm:prSet phldrT="[Texto]" custT="1"/>
      <dgm:spPr/>
      <dgm:t>
        <a:bodyPr/>
        <a:lstStyle/>
        <a:p>
          <a:r>
            <a:rPr lang="pt-BR" sz="1400" dirty="0" smtClean="0"/>
            <a:t>BIOGÁS E BIOMETANO</a:t>
          </a:r>
          <a:endParaRPr lang="pt-BR" sz="1400" dirty="0"/>
        </a:p>
      </dgm:t>
    </dgm:pt>
    <dgm:pt modelId="{F809E37D-C399-482C-81FC-E356214D2FB4}" type="parTrans" cxnId="{04F8AAA1-16A3-485E-917A-78AD17460E89}">
      <dgm:prSet/>
      <dgm:spPr/>
      <dgm:t>
        <a:bodyPr/>
        <a:lstStyle/>
        <a:p>
          <a:endParaRPr lang="pt-BR"/>
        </a:p>
      </dgm:t>
    </dgm:pt>
    <dgm:pt modelId="{BA39F708-09FC-43A3-9207-EE9A21E9458E}" type="sibTrans" cxnId="{04F8AAA1-16A3-485E-917A-78AD17460E89}">
      <dgm:prSet/>
      <dgm:spPr/>
      <dgm:t>
        <a:bodyPr/>
        <a:lstStyle/>
        <a:p>
          <a:endParaRPr lang="pt-BR"/>
        </a:p>
      </dgm:t>
    </dgm:pt>
    <dgm:pt modelId="{DB750706-28B5-47D7-B9EA-F66540FC9F62}">
      <dgm:prSet phldrT="[Texto]" custT="1"/>
      <dgm:spPr/>
      <dgm:t>
        <a:bodyPr/>
        <a:lstStyle/>
        <a:p>
          <a:r>
            <a:rPr lang="pt-BR" sz="1700" dirty="0" smtClean="0"/>
            <a:t>E2G</a:t>
          </a:r>
          <a:endParaRPr lang="pt-BR" sz="1700" dirty="0"/>
        </a:p>
      </dgm:t>
    </dgm:pt>
    <dgm:pt modelId="{C02108C7-3C5A-45F3-8D8D-D9B3F707A778}" type="parTrans" cxnId="{B82EDF64-4A0E-492A-B809-ABDA42CFC971}">
      <dgm:prSet/>
      <dgm:spPr/>
      <dgm:t>
        <a:bodyPr/>
        <a:lstStyle/>
        <a:p>
          <a:endParaRPr lang="pt-BR"/>
        </a:p>
      </dgm:t>
    </dgm:pt>
    <dgm:pt modelId="{FD7C6BFD-9104-4F77-B610-10776E8477C5}" type="sibTrans" cxnId="{B82EDF64-4A0E-492A-B809-ABDA42CFC971}">
      <dgm:prSet/>
      <dgm:spPr/>
      <dgm:t>
        <a:bodyPr/>
        <a:lstStyle/>
        <a:p>
          <a:endParaRPr lang="pt-BR"/>
        </a:p>
      </dgm:t>
    </dgm:pt>
    <dgm:pt modelId="{A693999A-0DC7-4EEF-8D25-20670C70BBD4}">
      <dgm:prSet phldrT="[Texto]" custT="1"/>
      <dgm:spPr/>
      <dgm:t>
        <a:bodyPr/>
        <a:lstStyle/>
        <a:p>
          <a:r>
            <a:rPr lang="pt-BR" sz="1700" dirty="0" smtClean="0"/>
            <a:t>BIOQAV</a:t>
          </a:r>
          <a:endParaRPr lang="pt-BR" sz="1700" dirty="0"/>
        </a:p>
      </dgm:t>
    </dgm:pt>
    <dgm:pt modelId="{1E64E5EF-6AEC-4619-9511-05D62A76C5EF}" type="parTrans" cxnId="{0A22775E-A9C0-4E9C-A434-7C21E7A057C7}">
      <dgm:prSet/>
      <dgm:spPr/>
      <dgm:t>
        <a:bodyPr/>
        <a:lstStyle/>
        <a:p>
          <a:endParaRPr lang="pt-BR"/>
        </a:p>
      </dgm:t>
    </dgm:pt>
    <dgm:pt modelId="{BCB40A37-FBB9-4286-AC33-F7ED880ACA66}" type="sibTrans" cxnId="{0A22775E-A9C0-4E9C-A434-7C21E7A057C7}">
      <dgm:prSet/>
      <dgm:spPr/>
      <dgm:t>
        <a:bodyPr/>
        <a:lstStyle/>
        <a:p>
          <a:endParaRPr lang="pt-BR"/>
        </a:p>
      </dgm:t>
    </dgm:pt>
    <dgm:pt modelId="{C68EF69A-F1BF-4B1D-BA84-41A774738A7D}">
      <dgm:prSet phldrT="[Texto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pt-BR" sz="1400" b="1" dirty="0" smtClean="0"/>
            <a:t>DISTRIBUIÇÃO e  REVENDA</a:t>
          </a:r>
          <a:endParaRPr lang="pt-BR" sz="1200" b="1" dirty="0"/>
        </a:p>
      </dgm:t>
    </dgm:pt>
    <dgm:pt modelId="{D14B7B9B-B1AA-4DDA-8FF3-C18CD9B622A9}" type="parTrans" cxnId="{11556288-3F0E-4C1A-A51B-D1756E4CE72F}">
      <dgm:prSet/>
      <dgm:spPr/>
      <dgm:t>
        <a:bodyPr/>
        <a:lstStyle/>
        <a:p>
          <a:endParaRPr lang="pt-BR"/>
        </a:p>
      </dgm:t>
    </dgm:pt>
    <dgm:pt modelId="{9E855389-1CE1-41FD-BAE1-EBBD6A53FBF5}" type="sibTrans" cxnId="{11556288-3F0E-4C1A-A51B-D1756E4CE72F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endParaRPr lang="pt-BR"/>
        </a:p>
      </dgm:t>
    </dgm:pt>
    <dgm:pt modelId="{6E131A6D-5810-4E90-BF09-C39F44CA2AB8}" type="pres">
      <dgm:prSet presAssocID="{F2530FA4-FAFE-42CE-9432-749FB7BA2AD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7F6EE7A-6B72-4A06-9FA6-38426AF05DFE}" type="pres">
      <dgm:prSet presAssocID="{19174603-2267-4306-8173-8650FB79E34F}" presName="centerShape" presStyleLbl="node0" presStyleIdx="0" presStyleCnt="1" custScaleX="126879" custScaleY="126879"/>
      <dgm:spPr/>
      <dgm:t>
        <a:bodyPr/>
        <a:lstStyle/>
        <a:p>
          <a:endParaRPr lang="pt-BR"/>
        </a:p>
      </dgm:t>
    </dgm:pt>
    <dgm:pt modelId="{4BBCBAD1-58F7-428E-9EF3-3A7EB99524B9}" type="pres">
      <dgm:prSet presAssocID="{77E79F8D-397C-47EA-A2A8-1F92CA4653E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0F1987-F021-446B-8E0C-9E1D981DE98D}" type="pres">
      <dgm:prSet presAssocID="{77E79F8D-397C-47EA-A2A8-1F92CA4653E1}" presName="dummy" presStyleCnt="0"/>
      <dgm:spPr/>
    </dgm:pt>
    <dgm:pt modelId="{AAAFBCBB-F967-4612-90AD-3E97812DF9C6}" type="pres">
      <dgm:prSet presAssocID="{7437293C-5815-43D6-A38D-F8F94EDD1E0A}" presName="sibTrans" presStyleLbl="sibTrans2D1" presStyleIdx="0" presStyleCnt="6"/>
      <dgm:spPr/>
      <dgm:t>
        <a:bodyPr/>
        <a:lstStyle/>
        <a:p>
          <a:endParaRPr lang="pt-BR"/>
        </a:p>
      </dgm:t>
    </dgm:pt>
    <dgm:pt modelId="{E74EA611-CE4E-467F-A3B2-BE1D63677A42}" type="pres">
      <dgm:prSet presAssocID="{4C986023-D8F9-4BD6-9AEC-DEBF049F669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A6D8FAD-B984-48B1-9E27-1F3906F8F0E1}" type="pres">
      <dgm:prSet presAssocID="{4C986023-D8F9-4BD6-9AEC-DEBF049F6693}" presName="dummy" presStyleCnt="0"/>
      <dgm:spPr/>
    </dgm:pt>
    <dgm:pt modelId="{22E982C7-0EFB-4C39-B7C2-3DAA5BA825BE}" type="pres">
      <dgm:prSet presAssocID="{C992601A-1B5B-4526-BC62-0D5BBB55E366}" presName="sibTrans" presStyleLbl="sibTrans2D1" presStyleIdx="1" presStyleCnt="6"/>
      <dgm:spPr/>
      <dgm:t>
        <a:bodyPr/>
        <a:lstStyle/>
        <a:p>
          <a:endParaRPr lang="pt-BR"/>
        </a:p>
      </dgm:t>
    </dgm:pt>
    <dgm:pt modelId="{8C70531F-ABF0-48DE-A8C6-0F202E3B077F}" type="pres">
      <dgm:prSet presAssocID="{063CCDAC-6A77-4CCA-B149-F8A7F63BF74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CDC8C60-AE46-48F9-8F1A-C4366E5034B0}" type="pres">
      <dgm:prSet presAssocID="{063CCDAC-6A77-4CCA-B149-F8A7F63BF742}" presName="dummy" presStyleCnt="0"/>
      <dgm:spPr/>
    </dgm:pt>
    <dgm:pt modelId="{146B18D1-5AA9-4281-990C-C83F752F92AF}" type="pres">
      <dgm:prSet presAssocID="{BA39F708-09FC-43A3-9207-EE9A21E9458E}" presName="sibTrans" presStyleLbl="sibTrans2D1" presStyleIdx="2" presStyleCnt="6"/>
      <dgm:spPr/>
      <dgm:t>
        <a:bodyPr/>
        <a:lstStyle/>
        <a:p>
          <a:endParaRPr lang="pt-BR"/>
        </a:p>
      </dgm:t>
    </dgm:pt>
    <dgm:pt modelId="{B6624915-8AB1-42F8-938F-BAA45115A070}" type="pres">
      <dgm:prSet presAssocID="{DB750706-28B5-47D7-B9EA-F66540FC9F6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293E26A-FAE1-4EED-A2A8-22F19E68855A}" type="pres">
      <dgm:prSet presAssocID="{DB750706-28B5-47D7-B9EA-F66540FC9F62}" presName="dummy" presStyleCnt="0"/>
      <dgm:spPr/>
    </dgm:pt>
    <dgm:pt modelId="{D44CFD6A-0850-4586-B4ED-C44CB64F4FF2}" type="pres">
      <dgm:prSet presAssocID="{FD7C6BFD-9104-4F77-B610-10776E8477C5}" presName="sibTrans" presStyleLbl="sibTrans2D1" presStyleIdx="3" presStyleCnt="6"/>
      <dgm:spPr/>
      <dgm:t>
        <a:bodyPr/>
        <a:lstStyle/>
        <a:p>
          <a:endParaRPr lang="pt-BR"/>
        </a:p>
      </dgm:t>
    </dgm:pt>
    <dgm:pt modelId="{728B2CC7-6E17-425E-B877-D3F02FCADBF5}" type="pres">
      <dgm:prSet presAssocID="{A693999A-0DC7-4EEF-8D25-20670C70BBD4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0080DD-4319-4CEC-9A0E-7108E54336B9}" type="pres">
      <dgm:prSet presAssocID="{A693999A-0DC7-4EEF-8D25-20670C70BBD4}" presName="dummy" presStyleCnt="0"/>
      <dgm:spPr/>
    </dgm:pt>
    <dgm:pt modelId="{CDA60007-8E52-4513-9291-3A33B8692E78}" type="pres">
      <dgm:prSet presAssocID="{BCB40A37-FBB9-4286-AC33-F7ED880ACA66}" presName="sibTrans" presStyleLbl="sibTrans2D1" presStyleIdx="4" presStyleCnt="6"/>
      <dgm:spPr/>
      <dgm:t>
        <a:bodyPr/>
        <a:lstStyle/>
        <a:p>
          <a:endParaRPr lang="pt-BR"/>
        </a:p>
      </dgm:t>
    </dgm:pt>
    <dgm:pt modelId="{6DFCA8C4-485B-42EF-B491-4FEBAE01D982}" type="pres">
      <dgm:prSet presAssocID="{C68EF69A-F1BF-4B1D-BA84-41A774738A7D}" presName="node" presStyleLbl="node1" presStyleIdx="5" presStyleCnt="6" custScaleX="112170" custScaleY="11315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50A1F95-7CBC-4EA2-A05B-1EFDBEA65EAF}" type="pres">
      <dgm:prSet presAssocID="{C68EF69A-F1BF-4B1D-BA84-41A774738A7D}" presName="dummy" presStyleCnt="0"/>
      <dgm:spPr/>
    </dgm:pt>
    <dgm:pt modelId="{02BA535C-8E99-4C87-BECE-44DF88740E96}" type="pres">
      <dgm:prSet presAssocID="{9E855389-1CE1-41FD-BAE1-EBBD6A53FBF5}" presName="sibTrans" presStyleLbl="sibTrans2D1" presStyleIdx="5" presStyleCnt="6"/>
      <dgm:spPr/>
      <dgm:t>
        <a:bodyPr/>
        <a:lstStyle/>
        <a:p>
          <a:endParaRPr lang="pt-BR"/>
        </a:p>
      </dgm:t>
    </dgm:pt>
  </dgm:ptLst>
  <dgm:cxnLst>
    <dgm:cxn modelId="{F1D6A0E7-84B6-40EC-B398-FC3E8B07AEB7}" type="presOf" srcId="{77E79F8D-397C-47EA-A2A8-1F92CA4653E1}" destId="{4BBCBAD1-58F7-428E-9EF3-3A7EB99524B9}" srcOrd="0" destOrd="0" presId="urn:microsoft.com/office/officeart/2005/8/layout/radial6"/>
    <dgm:cxn modelId="{B82EDF64-4A0E-492A-B809-ABDA42CFC971}" srcId="{19174603-2267-4306-8173-8650FB79E34F}" destId="{DB750706-28B5-47D7-B9EA-F66540FC9F62}" srcOrd="3" destOrd="0" parTransId="{C02108C7-3C5A-45F3-8D8D-D9B3F707A778}" sibTransId="{FD7C6BFD-9104-4F77-B610-10776E8477C5}"/>
    <dgm:cxn modelId="{B6AD7764-F8A2-40C5-85E8-6DB5D9F7CDDA}" type="presOf" srcId="{9E855389-1CE1-41FD-BAE1-EBBD6A53FBF5}" destId="{02BA535C-8E99-4C87-BECE-44DF88740E96}" srcOrd="0" destOrd="0" presId="urn:microsoft.com/office/officeart/2005/8/layout/radial6"/>
    <dgm:cxn modelId="{431DFCC6-B859-47EC-AD20-543BCD290FE7}" srcId="{F2530FA4-FAFE-42CE-9432-749FB7BA2AD9}" destId="{19174603-2267-4306-8173-8650FB79E34F}" srcOrd="0" destOrd="0" parTransId="{AD98E5A1-0663-42AA-8AD8-D049254EC3D5}" sibTransId="{433BDBDB-6E31-4A81-8FC5-61106C4C1CFC}"/>
    <dgm:cxn modelId="{2F89D17B-A6D2-4C3D-8374-A0B274EFF252}" type="presOf" srcId="{A693999A-0DC7-4EEF-8D25-20670C70BBD4}" destId="{728B2CC7-6E17-425E-B877-D3F02FCADBF5}" srcOrd="0" destOrd="0" presId="urn:microsoft.com/office/officeart/2005/8/layout/radial6"/>
    <dgm:cxn modelId="{04F8AAA1-16A3-485E-917A-78AD17460E89}" srcId="{19174603-2267-4306-8173-8650FB79E34F}" destId="{063CCDAC-6A77-4CCA-B149-F8A7F63BF742}" srcOrd="2" destOrd="0" parTransId="{F809E37D-C399-482C-81FC-E356214D2FB4}" sibTransId="{BA39F708-09FC-43A3-9207-EE9A21E9458E}"/>
    <dgm:cxn modelId="{AE8E23AF-B9A0-4E45-99DE-0F1F3CFA6DB8}" type="presOf" srcId="{C992601A-1B5B-4526-BC62-0D5BBB55E366}" destId="{22E982C7-0EFB-4C39-B7C2-3DAA5BA825BE}" srcOrd="0" destOrd="0" presId="urn:microsoft.com/office/officeart/2005/8/layout/radial6"/>
    <dgm:cxn modelId="{0BCD476F-75B8-4B3D-9E04-E04499F81DC1}" type="presOf" srcId="{FD7C6BFD-9104-4F77-B610-10776E8477C5}" destId="{D44CFD6A-0850-4586-B4ED-C44CB64F4FF2}" srcOrd="0" destOrd="0" presId="urn:microsoft.com/office/officeart/2005/8/layout/radial6"/>
    <dgm:cxn modelId="{97B19B33-75B4-4118-B160-361FE997B138}" type="presOf" srcId="{BA39F708-09FC-43A3-9207-EE9A21E9458E}" destId="{146B18D1-5AA9-4281-990C-C83F752F92AF}" srcOrd="0" destOrd="0" presId="urn:microsoft.com/office/officeart/2005/8/layout/radial6"/>
    <dgm:cxn modelId="{11556288-3F0E-4C1A-A51B-D1756E4CE72F}" srcId="{19174603-2267-4306-8173-8650FB79E34F}" destId="{C68EF69A-F1BF-4B1D-BA84-41A774738A7D}" srcOrd="5" destOrd="0" parTransId="{D14B7B9B-B1AA-4DDA-8FF3-C18CD9B622A9}" sibTransId="{9E855389-1CE1-41FD-BAE1-EBBD6A53FBF5}"/>
    <dgm:cxn modelId="{66348DDB-CECE-4EA9-9BD0-316D8ACD9B19}" srcId="{19174603-2267-4306-8173-8650FB79E34F}" destId="{4C986023-D8F9-4BD6-9AEC-DEBF049F6693}" srcOrd="1" destOrd="0" parTransId="{71D9424F-D7D2-4722-AAB8-F7B901B02617}" sibTransId="{C992601A-1B5B-4526-BC62-0D5BBB55E366}"/>
    <dgm:cxn modelId="{23645E03-468C-4392-8A8E-CD03A472E464}" type="presOf" srcId="{C68EF69A-F1BF-4B1D-BA84-41A774738A7D}" destId="{6DFCA8C4-485B-42EF-B491-4FEBAE01D982}" srcOrd="0" destOrd="0" presId="urn:microsoft.com/office/officeart/2005/8/layout/radial6"/>
    <dgm:cxn modelId="{17E21E10-F229-4F94-8F7A-CAF9F1863435}" type="presOf" srcId="{F2530FA4-FAFE-42CE-9432-749FB7BA2AD9}" destId="{6E131A6D-5810-4E90-BF09-C39F44CA2AB8}" srcOrd="0" destOrd="0" presId="urn:microsoft.com/office/officeart/2005/8/layout/radial6"/>
    <dgm:cxn modelId="{6367A790-D64E-4C7D-9C81-4D9934081FD3}" type="presOf" srcId="{DB750706-28B5-47D7-B9EA-F66540FC9F62}" destId="{B6624915-8AB1-42F8-938F-BAA45115A070}" srcOrd="0" destOrd="0" presId="urn:microsoft.com/office/officeart/2005/8/layout/radial6"/>
    <dgm:cxn modelId="{D3B76C83-5E8C-4916-B34D-BE13D9BECA97}" type="presOf" srcId="{4C986023-D8F9-4BD6-9AEC-DEBF049F6693}" destId="{E74EA611-CE4E-467F-A3B2-BE1D63677A42}" srcOrd="0" destOrd="0" presId="urn:microsoft.com/office/officeart/2005/8/layout/radial6"/>
    <dgm:cxn modelId="{86357185-1C0D-4EBD-B561-4B4ACA61AE75}" srcId="{19174603-2267-4306-8173-8650FB79E34F}" destId="{77E79F8D-397C-47EA-A2A8-1F92CA4653E1}" srcOrd="0" destOrd="0" parTransId="{68B27B13-89E4-46CD-8FA3-C5BD2BD13B49}" sibTransId="{7437293C-5815-43D6-A38D-F8F94EDD1E0A}"/>
    <dgm:cxn modelId="{1AAA2923-3340-4F51-AFA3-4C338BBEA244}" type="presOf" srcId="{BCB40A37-FBB9-4286-AC33-F7ED880ACA66}" destId="{CDA60007-8E52-4513-9291-3A33B8692E78}" srcOrd="0" destOrd="0" presId="urn:microsoft.com/office/officeart/2005/8/layout/radial6"/>
    <dgm:cxn modelId="{AA4D60FB-BAD7-4C7D-8C41-DD762FBE02DD}" type="presOf" srcId="{063CCDAC-6A77-4CCA-B149-F8A7F63BF742}" destId="{8C70531F-ABF0-48DE-A8C6-0F202E3B077F}" srcOrd="0" destOrd="0" presId="urn:microsoft.com/office/officeart/2005/8/layout/radial6"/>
    <dgm:cxn modelId="{D7231D01-1349-4A20-8EC3-D1BB704815DC}" type="presOf" srcId="{19174603-2267-4306-8173-8650FB79E34F}" destId="{D7F6EE7A-6B72-4A06-9FA6-38426AF05DFE}" srcOrd="0" destOrd="0" presId="urn:microsoft.com/office/officeart/2005/8/layout/radial6"/>
    <dgm:cxn modelId="{5E960F89-B2F0-41AC-95CB-52867C949E32}" type="presOf" srcId="{7437293C-5815-43D6-A38D-F8F94EDD1E0A}" destId="{AAAFBCBB-F967-4612-90AD-3E97812DF9C6}" srcOrd="0" destOrd="0" presId="urn:microsoft.com/office/officeart/2005/8/layout/radial6"/>
    <dgm:cxn modelId="{0A22775E-A9C0-4E9C-A434-7C21E7A057C7}" srcId="{19174603-2267-4306-8173-8650FB79E34F}" destId="{A693999A-0DC7-4EEF-8D25-20670C70BBD4}" srcOrd="4" destOrd="0" parTransId="{1E64E5EF-6AEC-4619-9511-05D62A76C5EF}" sibTransId="{BCB40A37-FBB9-4286-AC33-F7ED880ACA66}"/>
    <dgm:cxn modelId="{C74FD381-DB23-4BF2-8A26-17C0122F3741}" type="presParOf" srcId="{6E131A6D-5810-4E90-BF09-C39F44CA2AB8}" destId="{D7F6EE7A-6B72-4A06-9FA6-38426AF05DFE}" srcOrd="0" destOrd="0" presId="urn:microsoft.com/office/officeart/2005/8/layout/radial6"/>
    <dgm:cxn modelId="{ACB1AE69-4011-4B8C-977A-A36ADEFE127A}" type="presParOf" srcId="{6E131A6D-5810-4E90-BF09-C39F44CA2AB8}" destId="{4BBCBAD1-58F7-428E-9EF3-3A7EB99524B9}" srcOrd="1" destOrd="0" presId="urn:microsoft.com/office/officeart/2005/8/layout/radial6"/>
    <dgm:cxn modelId="{2FB429F0-4D17-4716-A7FF-C5230D3BE838}" type="presParOf" srcId="{6E131A6D-5810-4E90-BF09-C39F44CA2AB8}" destId="{A50F1987-F021-446B-8E0C-9E1D981DE98D}" srcOrd="2" destOrd="0" presId="urn:microsoft.com/office/officeart/2005/8/layout/radial6"/>
    <dgm:cxn modelId="{2F266B50-D3FB-446C-8B6D-CE881C90DC86}" type="presParOf" srcId="{6E131A6D-5810-4E90-BF09-C39F44CA2AB8}" destId="{AAAFBCBB-F967-4612-90AD-3E97812DF9C6}" srcOrd="3" destOrd="0" presId="urn:microsoft.com/office/officeart/2005/8/layout/radial6"/>
    <dgm:cxn modelId="{A0A62BDC-C0A3-4F15-A578-89487F199A6F}" type="presParOf" srcId="{6E131A6D-5810-4E90-BF09-C39F44CA2AB8}" destId="{E74EA611-CE4E-467F-A3B2-BE1D63677A42}" srcOrd="4" destOrd="0" presId="urn:microsoft.com/office/officeart/2005/8/layout/radial6"/>
    <dgm:cxn modelId="{21E5F11F-5176-4C87-858B-6271D3C9D581}" type="presParOf" srcId="{6E131A6D-5810-4E90-BF09-C39F44CA2AB8}" destId="{FA6D8FAD-B984-48B1-9E27-1F3906F8F0E1}" srcOrd="5" destOrd="0" presId="urn:microsoft.com/office/officeart/2005/8/layout/radial6"/>
    <dgm:cxn modelId="{17406FB4-3710-47E6-B275-E6A8C619C7BA}" type="presParOf" srcId="{6E131A6D-5810-4E90-BF09-C39F44CA2AB8}" destId="{22E982C7-0EFB-4C39-B7C2-3DAA5BA825BE}" srcOrd="6" destOrd="0" presId="urn:microsoft.com/office/officeart/2005/8/layout/radial6"/>
    <dgm:cxn modelId="{BE8B2009-0E58-42BB-8930-86ACFCAB299B}" type="presParOf" srcId="{6E131A6D-5810-4E90-BF09-C39F44CA2AB8}" destId="{8C70531F-ABF0-48DE-A8C6-0F202E3B077F}" srcOrd="7" destOrd="0" presId="urn:microsoft.com/office/officeart/2005/8/layout/radial6"/>
    <dgm:cxn modelId="{7EAA609D-4E74-45A1-9066-B0726FAC148E}" type="presParOf" srcId="{6E131A6D-5810-4E90-BF09-C39F44CA2AB8}" destId="{9CDC8C60-AE46-48F9-8F1A-C4366E5034B0}" srcOrd="8" destOrd="0" presId="urn:microsoft.com/office/officeart/2005/8/layout/radial6"/>
    <dgm:cxn modelId="{2E20F5CC-3A50-4FB3-AA4B-CFA2AC892884}" type="presParOf" srcId="{6E131A6D-5810-4E90-BF09-C39F44CA2AB8}" destId="{146B18D1-5AA9-4281-990C-C83F752F92AF}" srcOrd="9" destOrd="0" presId="urn:microsoft.com/office/officeart/2005/8/layout/radial6"/>
    <dgm:cxn modelId="{73D0620B-F272-4E6A-8C25-5E3C93F6CCA0}" type="presParOf" srcId="{6E131A6D-5810-4E90-BF09-C39F44CA2AB8}" destId="{B6624915-8AB1-42F8-938F-BAA45115A070}" srcOrd="10" destOrd="0" presId="urn:microsoft.com/office/officeart/2005/8/layout/radial6"/>
    <dgm:cxn modelId="{665390E3-AC29-4CE3-A6CB-1FB3A058B4D0}" type="presParOf" srcId="{6E131A6D-5810-4E90-BF09-C39F44CA2AB8}" destId="{1293E26A-FAE1-4EED-A2A8-22F19E68855A}" srcOrd="11" destOrd="0" presId="urn:microsoft.com/office/officeart/2005/8/layout/radial6"/>
    <dgm:cxn modelId="{38B9D098-DA68-4214-8A62-FF60DE43DC20}" type="presParOf" srcId="{6E131A6D-5810-4E90-BF09-C39F44CA2AB8}" destId="{D44CFD6A-0850-4586-B4ED-C44CB64F4FF2}" srcOrd="12" destOrd="0" presId="urn:microsoft.com/office/officeart/2005/8/layout/radial6"/>
    <dgm:cxn modelId="{88610687-666E-4AD4-87F9-0C14108DDDBA}" type="presParOf" srcId="{6E131A6D-5810-4E90-BF09-C39F44CA2AB8}" destId="{728B2CC7-6E17-425E-B877-D3F02FCADBF5}" srcOrd="13" destOrd="0" presId="urn:microsoft.com/office/officeart/2005/8/layout/radial6"/>
    <dgm:cxn modelId="{D9386A07-981D-4A96-ADB2-A3482F813CA4}" type="presParOf" srcId="{6E131A6D-5810-4E90-BF09-C39F44CA2AB8}" destId="{230080DD-4319-4CEC-9A0E-7108E54336B9}" srcOrd="14" destOrd="0" presId="urn:microsoft.com/office/officeart/2005/8/layout/radial6"/>
    <dgm:cxn modelId="{E9352F7E-F1B6-4C15-B76B-DBACB3E0F8A4}" type="presParOf" srcId="{6E131A6D-5810-4E90-BF09-C39F44CA2AB8}" destId="{CDA60007-8E52-4513-9291-3A33B8692E78}" srcOrd="15" destOrd="0" presId="urn:microsoft.com/office/officeart/2005/8/layout/radial6"/>
    <dgm:cxn modelId="{8FF246E1-74E2-4596-AFC2-9D3E1D1810D8}" type="presParOf" srcId="{6E131A6D-5810-4E90-BF09-C39F44CA2AB8}" destId="{6DFCA8C4-485B-42EF-B491-4FEBAE01D982}" srcOrd="16" destOrd="0" presId="urn:microsoft.com/office/officeart/2005/8/layout/radial6"/>
    <dgm:cxn modelId="{B5412C10-9E08-4793-A185-E2EAAAA41665}" type="presParOf" srcId="{6E131A6D-5810-4E90-BF09-C39F44CA2AB8}" destId="{D50A1F95-7CBC-4EA2-A05B-1EFDBEA65EAF}" srcOrd="17" destOrd="0" presId="urn:microsoft.com/office/officeart/2005/8/layout/radial6"/>
    <dgm:cxn modelId="{5897C19E-B12F-413E-B327-2F068B38AED4}" type="presParOf" srcId="{6E131A6D-5810-4E90-BF09-C39F44CA2AB8}" destId="{02BA535C-8E99-4C87-BECE-44DF88740E96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A02A4-1389-458F-9653-173A4A4718D8}">
      <dsp:nvSpPr>
        <dsp:cNvPr id="0" name=""/>
        <dsp:cNvSpPr/>
      </dsp:nvSpPr>
      <dsp:spPr>
        <a:xfrm>
          <a:off x="0" y="250284"/>
          <a:ext cx="8893901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266" tIns="291592" rIns="69026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Um terço dos municípios brasileiros participam na produção</a:t>
          </a:r>
          <a:endParaRPr lang="pt-BR" sz="2200" kern="1200" dirty="0"/>
        </a:p>
      </dsp:txBody>
      <dsp:txXfrm>
        <a:off x="0" y="250284"/>
        <a:ext cx="8893901" cy="771750"/>
      </dsp:txXfrm>
    </dsp:sp>
    <dsp:sp modelId="{AC314BED-A0F9-4160-96BE-CEF227F0EB4E}">
      <dsp:nvSpPr>
        <dsp:cNvPr id="0" name=""/>
        <dsp:cNvSpPr/>
      </dsp:nvSpPr>
      <dsp:spPr>
        <a:xfrm>
          <a:off x="444695" y="45839"/>
          <a:ext cx="622573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318" tIns="0" rIns="23531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Desenvolvimento Regional</a:t>
          </a:r>
          <a:endParaRPr lang="pt-BR" sz="2400" kern="1200" dirty="0"/>
        </a:p>
      </dsp:txBody>
      <dsp:txXfrm>
        <a:off x="464870" y="66014"/>
        <a:ext cx="6185380" cy="372930"/>
      </dsp:txXfrm>
    </dsp:sp>
    <dsp:sp modelId="{38CD654B-B807-4603-BED6-590B07AAB85D}">
      <dsp:nvSpPr>
        <dsp:cNvPr id="0" name=""/>
        <dsp:cNvSpPr/>
      </dsp:nvSpPr>
      <dsp:spPr>
        <a:xfrm>
          <a:off x="0" y="1306470"/>
          <a:ext cx="8893901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266" tIns="291592" rIns="69026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Mais de 1 milhão de empregos diretos</a:t>
          </a:r>
          <a:endParaRPr lang="pt-BR" sz="2200" kern="1200" dirty="0"/>
        </a:p>
      </dsp:txBody>
      <dsp:txXfrm>
        <a:off x="0" y="1306470"/>
        <a:ext cx="8893901" cy="771750"/>
      </dsp:txXfrm>
    </dsp:sp>
    <dsp:sp modelId="{8194820D-8A1E-4102-8F0B-CA91A13ACA41}">
      <dsp:nvSpPr>
        <dsp:cNvPr id="0" name=""/>
        <dsp:cNvSpPr/>
      </dsp:nvSpPr>
      <dsp:spPr>
        <a:xfrm>
          <a:off x="444695" y="1099829"/>
          <a:ext cx="622573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318" tIns="0" rIns="23531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Emprego</a:t>
          </a:r>
          <a:endParaRPr lang="pt-BR" sz="2400" kern="1200" dirty="0"/>
        </a:p>
      </dsp:txBody>
      <dsp:txXfrm>
        <a:off x="464870" y="1120004"/>
        <a:ext cx="6185380" cy="372930"/>
      </dsp:txXfrm>
    </dsp:sp>
    <dsp:sp modelId="{0390C7AB-E9A6-45BB-A6FE-EFDD012F66D4}">
      <dsp:nvSpPr>
        <dsp:cNvPr id="0" name=""/>
        <dsp:cNvSpPr/>
      </dsp:nvSpPr>
      <dsp:spPr>
        <a:xfrm>
          <a:off x="0" y="2360460"/>
          <a:ext cx="8893901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266" tIns="291592" rIns="69026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Mais de 1 bilhão de </a:t>
          </a:r>
          <a:r>
            <a:rPr lang="pt-BR" sz="2200" kern="1200" dirty="0" err="1" smtClean="0"/>
            <a:t>ton</a:t>
          </a:r>
          <a:r>
            <a:rPr lang="pt-BR" sz="2200" kern="1200" dirty="0" smtClean="0"/>
            <a:t> de CO</a:t>
          </a:r>
          <a:r>
            <a:rPr lang="pt-BR" sz="2200" kern="1200" baseline="-25000" dirty="0" smtClean="0"/>
            <a:t>2</a:t>
          </a:r>
          <a:r>
            <a:rPr lang="pt-BR" sz="2200" kern="1200" dirty="0" smtClean="0"/>
            <a:t> </a:t>
          </a:r>
          <a:r>
            <a:rPr lang="pt-BR" sz="2200" kern="1200" baseline="-25000" dirty="0" err="1" smtClean="0"/>
            <a:t>eq</a:t>
          </a:r>
          <a:r>
            <a:rPr lang="pt-BR" sz="2200" kern="1200" dirty="0" smtClean="0"/>
            <a:t> evitadas em 40 anos, </a:t>
          </a:r>
          <a:br>
            <a:rPr lang="pt-BR" sz="2200" kern="1200" dirty="0" smtClean="0"/>
          </a:br>
          <a:r>
            <a:rPr lang="pt-BR" sz="2200" kern="1200" dirty="0" smtClean="0"/>
            <a:t>o equivalente a 6 anos de emissões totais da indústria brasileira</a:t>
          </a:r>
          <a:endParaRPr lang="pt-BR" sz="2200" kern="1200" dirty="0"/>
        </a:p>
      </dsp:txBody>
      <dsp:txXfrm>
        <a:off x="0" y="2360460"/>
        <a:ext cx="8893901" cy="1080450"/>
      </dsp:txXfrm>
    </dsp:sp>
    <dsp:sp modelId="{E038FCDD-F798-4AAA-B145-E0B764597E82}">
      <dsp:nvSpPr>
        <dsp:cNvPr id="0" name=""/>
        <dsp:cNvSpPr/>
      </dsp:nvSpPr>
      <dsp:spPr>
        <a:xfrm>
          <a:off x="444695" y="2153820"/>
          <a:ext cx="622573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318" tIns="0" rIns="23531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Meio Ambiente</a:t>
          </a:r>
          <a:endParaRPr lang="pt-BR" sz="2400" kern="1200" dirty="0"/>
        </a:p>
      </dsp:txBody>
      <dsp:txXfrm>
        <a:off x="464870" y="2173995"/>
        <a:ext cx="6185380" cy="372930"/>
      </dsp:txXfrm>
    </dsp:sp>
    <dsp:sp modelId="{54D8A234-7B95-47BC-9882-B7055290C1C8}">
      <dsp:nvSpPr>
        <dsp:cNvPr id="0" name=""/>
        <dsp:cNvSpPr/>
      </dsp:nvSpPr>
      <dsp:spPr>
        <a:xfrm>
          <a:off x="0" y="3744519"/>
          <a:ext cx="8893901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266" tIns="291592" rIns="690266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Contribuição superior a R$ 150 bilhões (2,5% do PIB anual)</a:t>
          </a:r>
          <a:endParaRPr lang="pt-BR" sz="2200" kern="1200" dirty="0"/>
        </a:p>
      </dsp:txBody>
      <dsp:txXfrm>
        <a:off x="0" y="3744519"/>
        <a:ext cx="8893901" cy="771750"/>
      </dsp:txXfrm>
    </dsp:sp>
    <dsp:sp modelId="{49EB308A-88FE-4DF2-BE24-64EFA7685D88}">
      <dsp:nvSpPr>
        <dsp:cNvPr id="0" name=""/>
        <dsp:cNvSpPr/>
      </dsp:nvSpPr>
      <dsp:spPr>
        <a:xfrm>
          <a:off x="444695" y="3516510"/>
          <a:ext cx="622573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318" tIns="0" rIns="23531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Renda</a:t>
          </a:r>
          <a:endParaRPr lang="pt-BR" sz="2400" kern="1200" dirty="0"/>
        </a:p>
      </dsp:txBody>
      <dsp:txXfrm>
        <a:off x="464870" y="3536685"/>
        <a:ext cx="6185380" cy="372930"/>
      </dsp:txXfrm>
    </dsp:sp>
    <dsp:sp modelId="{46ED3027-A2A3-41B0-A551-7B477F210068}">
      <dsp:nvSpPr>
        <dsp:cNvPr id="0" name=""/>
        <dsp:cNvSpPr/>
      </dsp:nvSpPr>
      <dsp:spPr>
        <a:xfrm>
          <a:off x="0" y="4777140"/>
          <a:ext cx="8893901" cy="793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266" tIns="291592" rIns="690266" bIns="156464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t-BR" sz="2200" kern="1200" dirty="0" smtClean="0"/>
            <a:t> O Brasil é um produtor de biomassa consagrado mundialmente</a:t>
          </a:r>
          <a:endParaRPr lang="pt-BR" sz="2200" kern="1200" dirty="0"/>
        </a:p>
      </dsp:txBody>
      <dsp:txXfrm>
        <a:off x="0" y="4777140"/>
        <a:ext cx="8893901" cy="793800"/>
      </dsp:txXfrm>
    </dsp:sp>
    <dsp:sp modelId="{A76B26A7-2365-4892-B4AF-B97CDBB61C2E}">
      <dsp:nvSpPr>
        <dsp:cNvPr id="0" name=""/>
        <dsp:cNvSpPr/>
      </dsp:nvSpPr>
      <dsp:spPr>
        <a:xfrm>
          <a:off x="444695" y="4570500"/>
          <a:ext cx="622573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318" tIns="0" rIns="23531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 smtClean="0"/>
            <a:t>Vocação Nacional</a:t>
          </a:r>
          <a:endParaRPr lang="pt-BR" sz="2400" kern="1200" dirty="0"/>
        </a:p>
      </dsp:txBody>
      <dsp:txXfrm>
        <a:off x="464870" y="4590675"/>
        <a:ext cx="6185380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8337F-8C38-4006-8070-A9EBB8583287}">
      <dsp:nvSpPr>
        <dsp:cNvPr id="0" name=""/>
        <dsp:cNvSpPr/>
      </dsp:nvSpPr>
      <dsp:spPr>
        <a:xfrm>
          <a:off x="-6869696" y="-1050380"/>
          <a:ext cx="8176231" cy="8176231"/>
        </a:xfrm>
        <a:prstGeom prst="blockArc">
          <a:avLst>
            <a:gd name="adj1" fmla="val 18900000"/>
            <a:gd name="adj2" fmla="val 2700000"/>
            <a:gd name="adj3" fmla="val 264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2B43D3-BCDB-4BD9-A206-CF15AAA371F3}">
      <dsp:nvSpPr>
        <dsp:cNvPr id="0" name=""/>
        <dsp:cNvSpPr/>
      </dsp:nvSpPr>
      <dsp:spPr>
        <a:xfrm>
          <a:off x="486341" y="319934"/>
          <a:ext cx="7767067" cy="6396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Competitividade com Equidade</a:t>
          </a:r>
          <a:endParaRPr lang="pt-BR" sz="3300" b="0" kern="1200" dirty="0"/>
        </a:p>
      </dsp:txBody>
      <dsp:txXfrm>
        <a:off x="486341" y="319934"/>
        <a:ext cx="7767067" cy="639625"/>
      </dsp:txXfrm>
    </dsp:sp>
    <dsp:sp modelId="{705CAFE9-94D5-4395-A376-99E7E5216FF3}">
      <dsp:nvSpPr>
        <dsp:cNvPr id="0" name=""/>
        <dsp:cNvSpPr/>
      </dsp:nvSpPr>
      <dsp:spPr>
        <a:xfrm>
          <a:off x="86575" y="239981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386A90-1A59-42EC-821B-44969C1F1425}">
      <dsp:nvSpPr>
        <dsp:cNvPr id="0" name=""/>
        <dsp:cNvSpPr/>
      </dsp:nvSpPr>
      <dsp:spPr>
        <a:xfrm>
          <a:off x="1012477" y="1279250"/>
          <a:ext cx="7240931" cy="6396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Credibilidade</a:t>
          </a:r>
          <a:endParaRPr lang="pt-BR" sz="3300" b="0" kern="1200" dirty="0"/>
        </a:p>
      </dsp:txBody>
      <dsp:txXfrm>
        <a:off x="1012477" y="1279250"/>
        <a:ext cx="7240931" cy="639625"/>
      </dsp:txXfrm>
    </dsp:sp>
    <dsp:sp modelId="{AA32B6DF-9B2A-4C4B-8DD0-C7E28D4855C5}">
      <dsp:nvSpPr>
        <dsp:cNvPr id="0" name=""/>
        <dsp:cNvSpPr/>
      </dsp:nvSpPr>
      <dsp:spPr>
        <a:xfrm>
          <a:off x="612711" y="1199297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296D8-A650-48BD-9917-00313AD395B1}">
      <dsp:nvSpPr>
        <dsp:cNvPr id="0" name=""/>
        <dsp:cNvSpPr/>
      </dsp:nvSpPr>
      <dsp:spPr>
        <a:xfrm>
          <a:off x="1253065" y="2238567"/>
          <a:ext cx="7000342" cy="6396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Diálogo</a:t>
          </a:r>
        </a:p>
      </dsp:txBody>
      <dsp:txXfrm>
        <a:off x="1253065" y="2238567"/>
        <a:ext cx="7000342" cy="639625"/>
      </dsp:txXfrm>
    </dsp:sp>
    <dsp:sp modelId="{E9B6B9F8-E6F6-48DD-B208-BEBBE5F83B30}">
      <dsp:nvSpPr>
        <dsp:cNvPr id="0" name=""/>
        <dsp:cNvSpPr/>
      </dsp:nvSpPr>
      <dsp:spPr>
        <a:xfrm>
          <a:off x="853299" y="2158614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B5E8A9-55F2-48EB-A999-8C4E6B78118E}">
      <dsp:nvSpPr>
        <dsp:cNvPr id="0" name=""/>
        <dsp:cNvSpPr/>
      </dsp:nvSpPr>
      <dsp:spPr>
        <a:xfrm>
          <a:off x="1253065" y="3197276"/>
          <a:ext cx="7000342" cy="6396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Eficiência</a:t>
          </a:r>
          <a:endParaRPr lang="pt-BR" sz="3300" b="0" kern="1200" dirty="0"/>
        </a:p>
      </dsp:txBody>
      <dsp:txXfrm>
        <a:off x="1253065" y="3197276"/>
        <a:ext cx="7000342" cy="639625"/>
      </dsp:txXfrm>
    </dsp:sp>
    <dsp:sp modelId="{ACF82598-6DB0-4BAE-A855-722F2A73288C}">
      <dsp:nvSpPr>
        <dsp:cNvPr id="0" name=""/>
        <dsp:cNvSpPr/>
      </dsp:nvSpPr>
      <dsp:spPr>
        <a:xfrm>
          <a:off x="853299" y="3117323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BAA6D-FF88-4981-B758-D615D9F909C5}">
      <dsp:nvSpPr>
        <dsp:cNvPr id="0" name=""/>
        <dsp:cNvSpPr/>
      </dsp:nvSpPr>
      <dsp:spPr>
        <a:xfrm>
          <a:off x="1012477" y="4156593"/>
          <a:ext cx="7240931" cy="6396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Previsibilidade</a:t>
          </a:r>
          <a:endParaRPr lang="pt-BR" sz="3300" b="0" kern="1200" dirty="0"/>
        </a:p>
      </dsp:txBody>
      <dsp:txXfrm>
        <a:off x="1012477" y="4156593"/>
        <a:ext cx="7240931" cy="639625"/>
      </dsp:txXfrm>
    </dsp:sp>
    <dsp:sp modelId="{3CB68655-1E25-4FCA-B3D5-D09AD4BC025D}">
      <dsp:nvSpPr>
        <dsp:cNvPr id="0" name=""/>
        <dsp:cNvSpPr/>
      </dsp:nvSpPr>
      <dsp:spPr>
        <a:xfrm>
          <a:off x="612711" y="4076640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C3D3EA-7997-4836-B550-7B133DF62C70}">
      <dsp:nvSpPr>
        <dsp:cNvPr id="0" name=""/>
        <dsp:cNvSpPr/>
      </dsp:nvSpPr>
      <dsp:spPr>
        <a:xfrm>
          <a:off x="486341" y="5115910"/>
          <a:ext cx="7767067" cy="639625"/>
        </a:xfrm>
        <a:prstGeom prst="rect">
          <a:avLst/>
        </a:prstGeom>
        <a:solidFill>
          <a:srgbClr val="CCC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7703" tIns="83820" rIns="83820" bIns="8382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300" b="0" kern="1200" dirty="0" smtClean="0"/>
            <a:t>Sustentabilidade</a:t>
          </a:r>
          <a:endParaRPr lang="pt-BR" sz="3300" b="0" kern="1200" dirty="0"/>
        </a:p>
      </dsp:txBody>
      <dsp:txXfrm>
        <a:off x="486341" y="5115910"/>
        <a:ext cx="7767067" cy="639625"/>
      </dsp:txXfrm>
    </dsp:sp>
    <dsp:sp modelId="{E55CE4B4-DC3C-4051-820A-9B4BD2221172}">
      <dsp:nvSpPr>
        <dsp:cNvPr id="0" name=""/>
        <dsp:cNvSpPr/>
      </dsp:nvSpPr>
      <dsp:spPr>
        <a:xfrm>
          <a:off x="86575" y="5035957"/>
          <a:ext cx="799531" cy="7995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BA535C-8E99-4C87-BECE-44DF88740E96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12600000"/>
            <a:gd name="adj2" fmla="val 16200000"/>
            <a:gd name="adj3" fmla="val 4525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60007-8E52-4513-9291-3A33B8692E78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9000000"/>
            <a:gd name="adj2" fmla="val 12600000"/>
            <a:gd name="adj3" fmla="val 452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4CFD6A-0850-4586-B4ED-C44CB64F4FF2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5400000"/>
            <a:gd name="adj2" fmla="val 9000000"/>
            <a:gd name="adj3" fmla="val 452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B18D1-5AA9-4281-990C-C83F752F92AF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1800000"/>
            <a:gd name="adj2" fmla="val 5400000"/>
            <a:gd name="adj3" fmla="val 452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E982C7-0EFB-4C39-B7C2-3DAA5BA825BE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19800000"/>
            <a:gd name="adj2" fmla="val 1800000"/>
            <a:gd name="adj3" fmla="val 452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FBCBB-F967-4612-90AD-3E97812DF9C6}">
      <dsp:nvSpPr>
        <dsp:cNvPr id="0" name=""/>
        <dsp:cNvSpPr/>
      </dsp:nvSpPr>
      <dsp:spPr>
        <a:xfrm>
          <a:off x="1779731" y="649635"/>
          <a:ext cx="4445617" cy="4445617"/>
        </a:xfrm>
        <a:prstGeom prst="blockArc">
          <a:avLst>
            <a:gd name="adj1" fmla="val 16200000"/>
            <a:gd name="adj2" fmla="val 19800000"/>
            <a:gd name="adj3" fmla="val 452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6EE7A-6B72-4A06-9FA6-38426AF05DFE}">
      <dsp:nvSpPr>
        <dsp:cNvPr id="0" name=""/>
        <dsp:cNvSpPr/>
      </dsp:nvSpPr>
      <dsp:spPr>
        <a:xfrm>
          <a:off x="2736611" y="1606515"/>
          <a:ext cx="2531857" cy="25318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Núcleo Operacional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/>
            <a:t>ANP EPE MAPA MME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400" b="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Núcleo Governamental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0" kern="1200" dirty="0" smtClean="0">
              <a:solidFill>
                <a:schemeClr val="bg1"/>
              </a:solidFill>
            </a:rPr>
            <a:t>BNDES MCTIC  MDIC  MF  MMA MRE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>
              <a:solidFill>
                <a:schemeClr val="bg1"/>
              </a:solidFill>
            </a:rPr>
            <a:t/>
          </a:r>
          <a:br>
            <a:rPr lang="pt-BR" sz="1300" b="1" kern="1200" dirty="0" smtClean="0">
              <a:solidFill>
                <a:schemeClr val="bg1"/>
              </a:solidFill>
            </a:rPr>
          </a:br>
          <a:r>
            <a:rPr lang="pt-BR" sz="1400" b="1" kern="1200" dirty="0" smtClean="0">
              <a:solidFill>
                <a:schemeClr val="bg1"/>
              </a:solidFill>
            </a:rPr>
            <a:t>Frentes Parlamentares</a:t>
          </a:r>
          <a:endParaRPr lang="pt-BR" sz="1400" b="1" kern="1200" dirty="0">
            <a:solidFill>
              <a:schemeClr val="bg1"/>
            </a:solidFill>
          </a:endParaRPr>
        </a:p>
      </dsp:txBody>
      <dsp:txXfrm>
        <a:off x="3107393" y="1977297"/>
        <a:ext cx="1790293" cy="1790293"/>
      </dsp:txXfrm>
    </dsp:sp>
    <dsp:sp modelId="{4BBCBAD1-58F7-428E-9EF3-3A7EB99524B9}">
      <dsp:nvSpPr>
        <dsp:cNvPr id="0" name=""/>
        <dsp:cNvSpPr/>
      </dsp:nvSpPr>
      <dsp:spPr>
        <a:xfrm>
          <a:off x="3304118" y="1500"/>
          <a:ext cx="1396842" cy="13968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>
              <a:solidFill>
                <a:schemeClr val="bg1"/>
              </a:solidFill>
            </a:rPr>
            <a:t>BIODIESEL</a:t>
          </a:r>
          <a:endParaRPr lang="pt-BR" sz="1700" kern="1200" dirty="0">
            <a:solidFill>
              <a:schemeClr val="bg1"/>
            </a:solidFill>
          </a:endParaRPr>
        </a:p>
      </dsp:txBody>
      <dsp:txXfrm>
        <a:off x="3508681" y="206063"/>
        <a:ext cx="987716" cy="987716"/>
      </dsp:txXfrm>
    </dsp:sp>
    <dsp:sp modelId="{E74EA611-CE4E-467F-A3B2-BE1D63677A42}">
      <dsp:nvSpPr>
        <dsp:cNvPr id="0" name=""/>
        <dsp:cNvSpPr/>
      </dsp:nvSpPr>
      <dsp:spPr>
        <a:xfrm>
          <a:off x="5185578" y="1087761"/>
          <a:ext cx="1396842" cy="139684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ETANOL</a:t>
          </a:r>
          <a:endParaRPr lang="pt-BR" sz="1700" kern="1200" dirty="0"/>
        </a:p>
      </dsp:txBody>
      <dsp:txXfrm>
        <a:off x="5390141" y="1292324"/>
        <a:ext cx="987716" cy="987716"/>
      </dsp:txXfrm>
    </dsp:sp>
    <dsp:sp modelId="{8C70531F-ABF0-48DE-A8C6-0F202E3B077F}">
      <dsp:nvSpPr>
        <dsp:cNvPr id="0" name=""/>
        <dsp:cNvSpPr/>
      </dsp:nvSpPr>
      <dsp:spPr>
        <a:xfrm>
          <a:off x="5185578" y="3260283"/>
          <a:ext cx="1396842" cy="139684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kern="1200" dirty="0" smtClean="0"/>
            <a:t>BIOGÁS E BIOMETANO</a:t>
          </a:r>
          <a:endParaRPr lang="pt-BR" sz="1400" kern="1200" dirty="0"/>
        </a:p>
      </dsp:txBody>
      <dsp:txXfrm>
        <a:off x="5390141" y="3464846"/>
        <a:ext cx="987716" cy="987716"/>
      </dsp:txXfrm>
    </dsp:sp>
    <dsp:sp modelId="{B6624915-8AB1-42F8-938F-BAA45115A070}">
      <dsp:nvSpPr>
        <dsp:cNvPr id="0" name=""/>
        <dsp:cNvSpPr/>
      </dsp:nvSpPr>
      <dsp:spPr>
        <a:xfrm>
          <a:off x="3304118" y="4346545"/>
          <a:ext cx="1396842" cy="139684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E2G</a:t>
          </a:r>
          <a:endParaRPr lang="pt-BR" sz="1700" kern="1200" dirty="0"/>
        </a:p>
      </dsp:txBody>
      <dsp:txXfrm>
        <a:off x="3508681" y="4551108"/>
        <a:ext cx="987716" cy="987716"/>
      </dsp:txXfrm>
    </dsp:sp>
    <dsp:sp modelId="{728B2CC7-6E17-425E-B877-D3F02FCADBF5}">
      <dsp:nvSpPr>
        <dsp:cNvPr id="0" name=""/>
        <dsp:cNvSpPr/>
      </dsp:nvSpPr>
      <dsp:spPr>
        <a:xfrm>
          <a:off x="1422659" y="3260283"/>
          <a:ext cx="1396842" cy="139684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kern="1200" dirty="0" smtClean="0"/>
            <a:t>BIOQAV</a:t>
          </a:r>
          <a:endParaRPr lang="pt-BR" sz="1700" kern="1200" dirty="0"/>
        </a:p>
      </dsp:txBody>
      <dsp:txXfrm>
        <a:off x="1627222" y="3464846"/>
        <a:ext cx="987716" cy="987716"/>
      </dsp:txXfrm>
    </dsp:sp>
    <dsp:sp modelId="{6DFCA8C4-485B-42EF-B491-4FEBAE01D982}">
      <dsp:nvSpPr>
        <dsp:cNvPr id="0" name=""/>
        <dsp:cNvSpPr/>
      </dsp:nvSpPr>
      <dsp:spPr>
        <a:xfrm>
          <a:off x="1337661" y="995919"/>
          <a:ext cx="1566838" cy="1580527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400" b="1" kern="1200" dirty="0" smtClean="0"/>
            <a:t>DISTRIBUIÇÃO e  REVENDA</a:t>
          </a:r>
          <a:endParaRPr lang="pt-BR" sz="1200" b="1" kern="1200" dirty="0"/>
        </a:p>
      </dsp:txBody>
      <dsp:txXfrm>
        <a:off x="1567119" y="1227382"/>
        <a:ext cx="1107922" cy="1117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F8E1421-2F09-45BE-81CE-63D7B70AF8BA}" type="datetimeFigureOut">
              <a:rPr lang="pt-BR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smtClean="0"/>
              <a:t>Clique para editar 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037CAD8-4853-4089-B9F1-36EBB7F70F3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318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Competitividade</a:t>
            </a:r>
          </a:p>
          <a:p>
            <a:r>
              <a:rPr lang="pt-BR" dirty="0" smtClean="0"/>
              <a:t>O RenovaBio é a materialização do compromisso firmado entre o Estado brasileiro e os agentes econômicos para a consolidação de uma cadeia produtiva eficiente, moderna e competitiva capaz de viabilizar o cumprimento das metas de redução da intensidade de carbono do setor energético e de transportes. O RenovaBio pretende catalisar a busca por competitividade em todos os elos da cadeia de produção e comercialização dos biocombustíveis 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Credibilidade</a:t>
            </a:r>
          </a:p>
          <a:p>
            <a:r>
              <a:rPr lang="pt-BR" dirty="0" smtClean="0"/>
              <a:t>A governança do programa é baseada em instâncias criadas por lei e dotadas de competência plena para as decisões da política pública. Todos os trabalhos e decisões referentes ao desenho, implementação e avaliação do Programa RenovaBio são </a:t>
            </a:r>
            <a:r>
              <a:rPr lang="pt-BR" dirty="0" err="1" smtClean="0"/>
              <a:t>publicizadas</a:t>
            </a:r>
            <a:endParaRPr lang="pt-BR" dirty="0" smtClean="0"/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Sustentabilidade</a:t>
            </a:r>
          </a:p>
          <a:p>
            <a:r>
              <a:rPr lang="pt-BR" dirty="0" smtClean="0"/>
              <a:t>Estabelecimento de uma política pública de Estado que permita o desenvolvimento de cadeias produtivas ambientalmente corretas, geradoras de emprego e renda, sem a necessidade de mecanismos conjunturais de incentivo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Eficiência</a:t>
            </a:r>
          </a:p>
          <a:p>
            <a:r>
              <a:rPr lang="pt-BR" dirty="0" smtClean="0"/>
              <a:t>Privilegiar as soluções que permitam alcançar a meta de redução da intensidade de carbono da economia nacional ao menor custo para a sociedade brasileira, no menor prazo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Previsibilidade</a:t>
            </a:r>
          </a:p>
          <a:p>
            <a:r>
              <a:rPr lang="pt-BR" dirty="0" smtClean="0"/>
              <a:t>Estabelecimento de regras claras para todos os agentes envolvidos e metas a serem cumpridas ao longo de todo o horizonte do Programa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Diálogo</a:t>
            </a:r>
          </a:p>
          <a:p>
            <a:r>
              <a:rPr lang="pt-BR" dirty="0" smtClean="0"/>
              <a:t>Construção conjunta da política pública com os diversos atores, privados e governamentais. Catalisar as discussões entre os agentes e a sociedade, por meio de um debate amplo e irrestrito das diversas partes envolvidas em um processo coordenado pelo formulador da política energética</a:t>
            </a:r>
          </a:p>
          <a:p>
            <a:r>
              <a:rPr lang="pt-BR" dirty="0" smtClean="0"/>
              <a:t>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37CAD8-4853-4089-B9F1-36EBB7F70F36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588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Competitividade</a:t>
            </a:r>
          </a:p>
          <a:p>
            <a:r>
              <a:rPr lang="pt-BR" dirty="0" smtClean="0"/>
              <a:t>O RenovaBio é a materialização do compromisso firmado entre o Estado brasileiro e os agentes econômicos para a consolidação de uma cadeia produtiva eficiente, moderna e competitiva capaz de viabilizar o cumprimento das metas de redução da intensidade de carbono do setor energético e de transportes. O RenovaBio pretende catalisar a busca por competitividade em todos os elos da cadeia de produção e comercialização dos biocombustíveis 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Credibilidade</a:t>
            </a:r>
          </a:p>
          <a:p>
            <a:r>
              <a:rPr lang="pt-BR" dirty="0" smtClean="0"/>
              <a:t>A governança do programa é baseada em instâncias criadas por lei e dotadas de competência plena para as decisões da política pública. Todos os trabalhos e decisões referentes ao desenho, implementação e avaliação do Programa RenovaBio são </a:t>
            </a:r>
            <a:r>
              <a:rPr lang="pt-BR" dirty="0" err="1" smtClean="0"/>
              <a:t>publicizadas</a:t>
            </a:r>
            <a:endParaRPr lang="pt-BR" dirty="0" smtClean="0"/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Sustentabilidade</a:t>
            </a:r>
          </a:p>
          <a:p>
            <a:r>
              <a:rPr lang="pt-BR" dirty="0" smtClean="0"/>
              <a:t>Estabelecimento de uma política pública de Estado que permita o desenvolvimento de cadeias produtivas ambientalmente corretas, geradoras de emprego e renda, sem a necessidade de mecanismos conjunturais de incentivo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Eficiência</a:t>
            </a:r>
          </a:p>
          <a:p>
            <a:r>
              <a:rPr lang="pt-BR" dirty="0" smtClean="0"/>
              <a:t>Privilegiar as soluções que permitam alcançar a meta de redução da intensidade de carbono da economia nacional ao menor custo para a sociedade brasileira, no menor prazo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Previsibilidade</a:t>
            </a:r>
          </a:p>
          <a:p>
            <a:r>
              <a:rPr lang="pt-BR" dirty="0" smtClean="0"/>
              <a:t>Estabelecimento de regras claras para todos os agentes envolvidos e metas a serem cumpridas ao longo de todo o horizonte do Programa</a:t>
            </a:r>
          </a:p>
          <a:p>
            <a:r>
              <a:rPr lang="pt-BR" dirty="0" smtClean="0"/>
              <a:t>•</a:t>
            </a:r>
            <a:r>
              <a:rPr lang="pt-BR" baseline="0" dirty="0" smtClean="0"/>
              <a:t> </a:t>
            </a:r>
            <a:r>
              <a:rPr lang="pt-BR" dirty="0" smtClean="0"/>
              <a:t>Diálogo</a:t>
            </a:r>
          </a:p>
          <a:p>
            <a:r>
              <a:rPr lang="pt-BR" dirty="0" smtClean="0"/>
              <a:t>Construção conjunta da política pública com os diversos atores, privados e governamentais. Catalisar as discussões entre os agentes e a sociedade, por meio de um debate amplo e irrestrito das diversas partes envolvidas em um processo coordenado pelo formulador da política energética</a:t>
            </a:r>
          </a:p>
          <a:p>
            <a:r>
              <a:rPr lang="pt-BR" dirty="0" smtClean="0"/>
              <a:t>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37CAD8-4853-4089-B9F1-36EBB7F70F36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380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5290A-F4B3-4C79-A990-D8C16821602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CF150-7197-4914-B009-A1CE97EA228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281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23"/>
          </a:xfrm>
        </p:spPr>
        <p:txBody>
          <a:bodyPr>
            <a:normAutofit/>
          </a:bodyPr>
          <a:lstStyle/>
          <a:p>
            <a:r>
              <a:rPr lang="pt-BR" dirty="0"/>
              <a:t>Título</a:t>
            </a:r>
          </a:p>
        </p:txBody>
      </p:sp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01"/>
            <a:ext cx="8229600" cy="5040700"/>
          </a:xfrm>
        </p:spPr>
        <p:txBody>
          <a:bodyPr>
            <a:normAutofit/>
          </a:bodyPr>
          <a:lstStyle/>
          <a:p>
            <a:r>
              <a:rPr lang="pt-BR" dirty="0"/>
              <a:t>1</a:t>
            </a:r>
          </a:p>
          <a:p>
            <a:r>
              <a:rPr lang="pt-BR" dirty="0"/>
              <a:t>2</a:t>
            </a:r>
          </a:p>
          <a:p>
            <a:r>
              <a:rPr lang="pt-BR" dirty="0"/>
              <a:t>3</a:t>
            </a:r>
          </a:p>
          <a:p>
            <a:r>
              <a:rPr lang="pt-BR" dirty="0"/>
              <a:t>4</a:t>
            </a:r>
          </a:p>
          <a:p>
            <a:r>
              <a:rPr lang="pt-BR" dirty="0"/>
              <a:t>5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450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E0BF9-83F8-4136-A57B-0864E56FCED5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7F20A-2857-411B-A4D5-D82356AA250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8287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7CD16-8F89-4427-BFFB-D007495C7249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606F8-0CC9-4786-89DE-19762EE4E6D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5688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B3A09-E9F1-4015-A1AB-6BCB0C466066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6BD4E-E38B-4687-8309-C4B4F21420C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78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A27C0-147A-47A8-AD21-3BDA468687A4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02DF-1244-402C-8C28-4ECC80624B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7147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8A79F-8042-4068-9FAE-F09656BF0BC8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1CF26-5D4F-4E62-80D8-83EA38CE7D2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6823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4E379-D206-4B36-BBB2-615823016EC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02C59-EB3F-4236-93FB-FAC8CACF3D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8094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01709-F118-49FF-BA98-D6812978BDF2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94950-5AA1-4486-98A4-745CBEAB10A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8812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CA510-4D89-4A71-977A-C35973A55183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C9A2D-733C-467A-8363-535EA4715D2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437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72CA7-55D3-429E-AE28-9EFDA7EAC979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407A9-F182-44E4-8782-31C108565C2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389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CF00EAC-05AC-4AE9-9751-C4FED3C08898}" type="datetimeFigureOut">
              <a:rPr lang="pt-BR" smtClean="0"/>
              <a:pPr>
                <a:defRPr/>
              </a:pPr>
              <a:t>15/02/2017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660AFF6-16B2-4EC4-BB53-BD5761AD207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2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jpeg"/><Relationship Id="rId21" Type="http://schemas.openxmlformats.org/officeDocument/2006/relationships/image" Target="../media/image19.png"/><Relationship Id="rId7" Type="http://schemas.openxmlformats.org/officeDocument/2006/relationships/image" Target="../media/image6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image" Target="../media/image1.emf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microsoft.com/office/2007/relationships/hdphoto" Target="../media/hdphoto1.wdp"/><Relationship Id="rId5" Type="http://schemas.openxmlformats.org/officeDocument/2006/relationships/image" Target="../media/image4.jpe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2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2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9.jpeg"/><Relationship Id="rId12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6.jpeg"/><Relationship Id="rId5" Type="http://schemas.openxmlformats.org/officeDocument/2006/relationships/image" Target="../media/image6.jpeg"/><Relationship Id="rId15" Type="http://schemas.openxmlformats.org/officeDocument/2006/relationships/image" Target="../media/image1.emf"/><Relationship Id="rId10" Type="http://schemas.openxmlformats.org/officeDocument/2006/relationships/image" Target="../media/image14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m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0000" y="980660"/>
            <a:ext cx="5071959" cy="4325578"/>
          </a:xfrm>
          <a:prstGeom prst="rect">
            <a:avLst/>
          </a:prstGeom>
        </p:spPr>
      </p:pic>
      <p:pic>
        <p:nvPicPr>
          <p:cNvPr id="62" name="Picture 2" descr="http://www.unica.com.br/arquivos/imagens/2012/10/m2_ad4693284564d83831c959b282b38244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6" y="826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http://www.unica.com.br/arquivos/imagens/2012/10/m2_ce8e2a8aa51d382251c0bf50e1889994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0" y="5100729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http://www.unica.com.br/arquivos/imagens/2012/10/m2_ca6e80d4cb561298fac14c0dd8d2f0e8.jpg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8898"/>
          <a:stretch/>
        </p:blipFill>
        <p:spPr bwMode="auto">
          <a:xfrm>
            <a:off x="134829" y="89366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0" descr="http://www.abiove.org.br/site/_FILES/Portugues/galeria_fotos/24082012-174633-oleaginosas04_girassol01_200dpi_1600x1200px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11" y="84485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2" descr="http://www.abiove.org.br/site/_FILES/Portugues/galeria_fotos/24082012-154017-soja000_planta01_300dpi_1600x1200px.jpg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737" y="8158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http://www.abiove.org.br/site/_FILES/Portugues/galeria_fotos/24082012-153244-soja003_colheita01_200dpi_1600x1200px.jp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973" y="826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6" descr="http://www.abiove.org.br/site/_FILES/Portugues/galeria_fotos/24082012-152717-soja002_grao04_300dpi_1600x1200px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90" y="590782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http://www.abiove.org.br/site/_FILES/Portugues/galeria_fotos/24082012-164244-soja008_porto02_100dpi_600x400px.jpg"/>
          <p:cNvPicPr preferRelativeResize="0">
            <a:picLocks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" r="1"/>
          <a:stretch/>
        </p:blipFill>
        <p:spPr bwMode="auto">
          <a:xfrm>
            <a:off x="1620973" y="89366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http://www.abiove.org.br/site/_FILES/Portugues/galeria_fotos/24082012-162525-soja007_process_sub01_100dpi_600x400px.jpg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35" y="170076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http://www.abiove.org.br/site/_FILES/Portugues/galeria_fotos/24082012-163550-soja007_process_sub_200dpi_2400x1200px.jpg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3" y="2554489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6" descr="http://www.unica.com.br/arquivos/imagens/2012/10/m2_578a6f0bd43d1a1c4322ac73b2cd8539.jpg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4" y="3429000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http://www.unica.com.br/arquivos/imagens/2012/10/m2_8a94eeab1f2dfbbb0253f6b68d71f8a1.jpg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05" y="4283112"/>
            <a:ext cx="1404000" cy="75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C:\Users\ricardogomide\Pictures\cana.jpg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41" y="1700760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CaixaDeTexto 74"/>
          <p:cNvSpPr txBox="1"/>
          <p:nvPr/>
        </p:nvSpPr>
        <p:spPr>
          <a:xfrm>
            <a:off x="-17715" y="6656276"/>
            <a:ext cx="20882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 smtClean="0">
                <a:solidFill>
                  <a:schemeClr val="bg1">
                    <a:lumMod val="75000"/>
                  </a:schemeClr>
                </a:solidFill>
              </a:rPr>
              <a:t>Fotos: UNICA, ABIOVE e GRANBIO.</a:t>
            </a:r>
            <a:endParaRPr lang="pt-BR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6" name="Picture 4" descr="C:\Users\ricardogomide\Pictures\laborat.jpg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191" y="889888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C:\Users\ricardogomide\Pictures\fabrica-5.jpg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110" y="2546352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8" name="Grupo 27"/>
          <p:cNvGrpSpPr/>
          <p:nvPr/>
        </p:nvGrpSpPr>
        <p:grpSpPr>
          <a:xfrm>
            <a:off x="2309991" y="5807230"/>
            <a:ext cx="6429375" cy="760095"/>
            <a:chOff x="0" y="0"/>
            <a:chExt cx="6429375" cy="760095"/>
          </a:xfrm>
        </p:grpSpPr>
        <p:pic>
          <p:nvPicPr>
            <p:cNvPr id="79" name="Imagem 78" descr="logoANP_h_versao_p_reducao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23850"/>
              <a:ext cx="876300" cy="34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Imagem 79" descr="foto.asp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0" t="17075" r="9756" b="15840"/>
            <a:stretch>
              <a:fillRect/>
            </a:stretch>
          </p:blipFill>
          <p:spPr bwMode="auto">
            <a:xfrm>
              <a:off x="1181859" y="257175"/>
              <a:ext cx="876300" cy="47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Imagem 80" descr="GovernoFederal-Positiva-cmyk-01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734" b="20320"/>
            <a:stretch>
              <a:fillRect/>
            </a:stretch>
          </p:blipFill>
          <p:spPr bwMode="auto">
            <a:xfrm>
              <a:off x="4686300" y="0"/>
              <a:ext cx="1743075" cy="723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CaixaDeTexto 8"/>
            <p:cNvSpPr txBox="1"/>
            <p:nvPr/>
          </p:nvSpPr>
          <p:spPr>
            <a:xfrm>
              <a:off x="3352800" y="276225"/>
              <a:ext cx="1143635" cy="430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pt-BR" sz="11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Ministério de</a:t>
              </a:r>
              <a:endParaRPr lang="pt-BR" sz="120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pt-BR" sz="1100" b="1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Minas e Energia</a:t>
              </a:r>
              <a:endParaRPr lang="pt-BR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83" name="CaixaDeTexto 8"/>
            <p:cNvSpPr txBox="1"/>
            <p:nvPr/>
          </p:nvSpPr>
          <p:spPr>
            <a:xfrm>
              <a:off x="1905000" y="276225"/>
              <a:ext cx="1448435" cy="483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kern="1200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Ministério da</a:t>
              </a:r>
              <a:endParaRPr lang="pt-BR" sz="1100" dirty="0">
                <a:effectLst/>
                <a:latin typeface="Calibri"/>
                <a:ea typeface="Calibri"/>
                <a:cs typeface="Times New Roman"/>
              </a:endParaRPr>
            </a:p>
            <a:p>
              <a:pPr marL="457200">
                <a:lnSpc>
                  <a:spcPct val="115000"/>
                </a:lnSpc>
                <a:spcAft>
                  <a:spcPts val="0"/>
                </a:spcAft>
              </a:pPr>
              <a:r>
                <a:rPr lang="pt-BR" sz="1100" b="1" kern="1200" dirty="0">
                  <a:solidFill>
                    <a:srgbClr val="000000"/>
                  </a:solidFill>
                  <a:effectLst/>
                  <a:latin typeface="Calibri"/>
                  <a:ea typeface="Calibri"/>
                  <a:cs typeface="Times New Roman"/>
                </a:rPr>
                <a:t>Agricultura</a:t>
              </a:r>
              <a:endParaRPr lang="pt-BR" sz="1100" dirty="0">
                <a:effectLst/>
                <a:latin typeface="Calibri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7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50" y="0"/>
            <a:ext cx="6579401" cy="177277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23410" y="2708900"/>
            <a:ext cx="856919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i="1" dirty="0" smtClean="0"/>
              <a:t>Agenda da Reunião 15.02.2017</a:t>
            </a:r>
          </a:p>
          <a:p>
            <a:endParaRPr lang="pt-BR" sz="2400" dirty="0"/>
          </a:p>
          <a:p>
            <a:pPr>
              <a:spcAft>
                <a:spcPts val="1200"/>
              </a:spcAft>
            </a:pPr>
            <a:r>
              <a:rPr lang="pt-BR" sz="2400" dirty="0" smtClean="0"/>
              <a:t>13:30 	Abertura</a:t>
            </a:r>
          </a:p>
          <a:p>
            <a:pPr>
              <a:spcAft>
                <a:spcPts val="1200"/>
              </a:spcAft>
            </a:pPr>
            <a:r>
              <a:rPr lang="pt-BR" sz="2400" dirty="0" smtClean="0"/>
              <a:t>14:00	MME – O RenovaBio: Programa e Diretrizes</a:t>
            </a:r>
          </a:p>
          <a:p>
            <a:pPr>
              <a:spcAft>
                <a:spcPts val="1200"/>
              </a:spcAft>
            </a:pPr>
            <a:r>
              <a:rPr lang="pt-BR" sz="2400" dirty="0" smtClean="0"/>
              <a:t>14:30	EPE </a:t>
            </a:r>
            <a:endParaRPr lang="pt-BR" sz="2400" dirty="0"/>
          </a:p>
          <a:p>
            <a:pPr>
              <a:spcAft>
                <a:spcPts val="1200"/>
              </a:spcAft>
            </a:pPr>
            <a:r>
              <a:rPr lang="pt-BR" sz="2400" dirty="0" smtClean="0"/>
              <a:t>15:00 </a:t>
            </a:r>
            <a:r>
              <a:rPr lang="pt-BR" sz="2400" dirty="0" smtClean="0"/>
              <a:t>	Plínio </a:t>
            </a:r>
            <a:r>
              <a:rPr lang="pt-BR" sz="2400" dirty="0" err="1" smtClean="0"/>
              <a:t>Nastari</a:t>
            </a:r>
            <a:r>
              <a:rPr lang="pt-BR" sz="2400" dirty="0" smtClean="0"/>
              <a:t> – Justificativas</a:t>
            </a:r>
          </a:p>
          <a:p>
            <a:pPr>
              <a:spcAft>
                <a:spcPts val="1200"/>
              </a:spcAft>
            </a:pPr>
            <a:r>
              <a:rPr lang="pt-BR" sz="2400" dirty="0" smtClean="0"/>
              <a:t>15:30	Informes – Próximos passos do Programa</a:t>
            </a:r>
          </a:p>
          <a:p>
            <a:pPr>
              <a:spcAft>
                <a:spcPts val="1200"/>
              </a:spcAft>
            </a:pPr>
            <a:r>
              <a:rPr lang="pt-BR" sz="2400" dirty="0" smtClean="0"/>
              <a:t>16:00 	Encerramento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30121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50" y="0"/>
            <a:ext cx="6579401" cy="1772770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346024" y="4797190"/>
            <a:ext cx="6732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b="1" dirty="0"/>
              <a:t>Um programa do Governo </a:t>
            </a:r>
            <a:r>
              <a:rPr lang="pt-BR" sz="2400" b="1" dirty="0" smtClean="0"/>
              <a:t>Federal para </a:t>
            </a:r>
            <a:br>
              <a:rPr lang="pt-BR" sz="2400" b="1" dirty="0" smtClean="0"/>
            </a:br>
            <a:r>
              <a:rPr lang="pt-BR" sz="2400" b="1" dirty="0" smtClean="0"/>
              <a:t>expandir a </a:t>
            </a:r>
            <a:r>
              <a:rPr lang="pt-BR" sz="2400" b="1" dirty="0"/>
              <a:t>produção de </a:t>
            </a:r>
            <a:r>
              <a:rPr lang="pt-BR" sz="2400" b="1" dirty="0" smtClean="0"/>
              <a:t>biocombustíveis no Brasil,</a:t>
            </a:r>
            <a:r>
              <a:rPr lang="pt-BR" sz="2400" dirty="0" smtClean="0"/>
              <a:t> </a:t>
            </a:r>
            <a:br>
              <a:rPr lang="pt-BR" sz="2400" dirty="0" smtClean="0"/>
            </a:br>
            <a:r>
              <a:rPr lang="pt-BR" sz="2400" dirty="0" smtClean="0"/>
              <a:t>baseada </a:t>
            </a:r>
            <a:r>
              <a:rPr lang="pt-BR" sz="2400" dirty="0"/>
              <a:t>na previsibilidade, na sustentabilidade </a:t>
            </a:r>
            <a:r>
              <a:rPr lang="pt-BR" sz="2400" dirty="0" smtClean="0"/>
              <a:t/>
            </a:r>
            <a:br>
              <a:rPr lang="pt-BR" sz="2400" dirty="0" smtClean="0"/>
            </a:br>
            <a:r>
              <a:rPr lang="pt-BR" sz="2400" dirty="0" smtClean="0"/>
              <a:t>ambiental, econômica </a:t>
            </a:r>
            <a:r>
              <a:rPr lang="pt-BR" sz="2400" dirty="0"/>
              <a:t>e social, </a:t>
            </a:r>
            <a:r>
              <a:rPr lang="pt-BR" sz="2400" dirty="0" smtClean="0"/>
              <a:t>e </a:t>
            </a:r>
            <a:br>
              <a:rPr lang="pt-BR" sz="2400" dirty="0" smtClean="0"/>
            </a:br>
            <a:r>
              <a:rPr lang="pt-BR" sz="2400" dirty="0" smtClean="0"/>
              <a:t>compatível </a:t>
            </a:r>
            <a:r>
              <a:rPr lang="pt-BR" sz="2400" dirty="0"/>
              <a:t>com o crescimento do </a:t>
            </a:r>
            <a:r>
              <a:rPr lang="pt-BR" sz="2400" dirty="0" smtClean="0"/>
              <a:t>mercado.</a:t>
            </a:r>
            <a:endParaRPr lang="pt-B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0" y="2529301"/>
            <a:ext cx="3096430" cy="4230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Elipse 37"/>
          <p:cNvSpPr/>
          <p:nvPr/>
        </p:nvSpPr>
        <p:spPr>
          <a:xfrm>
            <a:off x="8676570" y="4221110"/>
            <a:ext cx="394047" cy="394047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9" name="Elipse 38"/>
          <p:cNvSpPr/>
          <p:nvPr/>
        </p:nvSpPr>
        <p:spPr>
          <a:xfrm>
            <a:off x="8291782" y="4261511"/>
            <a:ext cx="313247" cy="313247"/>
          </a:xfrm>
          <a:prstGeom prst="ellipse">
            <a:avLst/>
          </a:prstGeom>
          <a:gradFill>
            <a:gsLst>
              <a:gs pos="0">
                <a:srgbClr val="FFC000"/>
              </a:gs>
              <a:gs pos="100000">
                <a:srgbClr val="FFFF00"/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0" name="Elipse 39"/>
          <p:cNvSpPr/>
          <p:nvPr/>
        </p:nvSpPr>
        <p:spPr>
          <a:xfrm>
            <a:off x="7983372" y="4296462"/>
            <a:ext cx="243346" cy="24334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189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074"/>
          <p:cNvSpPr txBox="1">
            <a:spLocks noChangeArrowheads="1"/>
          </p:cNvSpPr>
          <p:nvPr/>
        </p:nvSpPr>
        <p:spPr bwMode="auto">
          <a:xfrm>
            <a:off x="891176" y="188550"/>
            <a:ext cx="8145443" cy="1080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4000" dirty="0" smtClean="0">
                <a:solidFill>
                  <a:schemeClr val="accent1"/>
                </a:solidFill>
              </a:rPr>
              <a:t>Evolução Histórica da Participação de Biocombustíveis</a:t>
            </a:r>
            <a:endParaRPr lang="pt-BR" sz="4000" b="0" dirty="0">
              <a:solidFill>
                <a:schemeClr val="accent1"/>
              </a:solidFill>
            </a:endParaRPr>
          </a:p>
        </p:txBody>
      </p:sp>
      <p:pic>
        <p:nvPicPr>
          <p:cNvPr id="42" name="Imagem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" y="205906"/>
            <a:ext cx="755471" cy="106279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00" y="1399401"/>
            <a:ext cx="8569190" cy="4910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0" y="652543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solidFill>
                  <a:schemeClr val="bg1">
                    <a:lumMod val="50000"/>
                  </a:schemeClr>
                </a:solidFill>
              </a:rPr>
              <a:t>Fonte: MME/BEN2016.</a:t>
            </a:r>
          </a:p>
          <a:p>
            <a:r>
              <a:rPr lang="pt-BR" sz="900" dirty="0" smtClean="0">
                <a:solidFill>
                  <a:schemeClr val="bg1">
                    <a:lumMod val="50000"/>
                  </a:schemeClr>
                </a:solidFill>
              </a:rPr>
              <a:t>Observação: participação volumétrica na matriz de combustíveis, considerando-se etanol (anidro e hidratado), biodiesel, gasolina, diesel, querosene de aviação e gás natural veicular.</a:t>
            </a:r>
          </a:p>
        </p:txBody>
      </p:sp>
      <p:sp>
        <p:nvSpPr>
          <p:cNvPr id="8" name="Retângulo 7"/>
          <p:cNvSpPr/>
          <p:nvPr/>
        </p:nvSpPr>
        <p:spPr>
          <a:xfrm>
            <a:off x="3669122" y="5373270"/>
            <a:ext cx="1574021" cy="338554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</a:rPr>
              <a:t>Biocombustíveis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891176" y="4581160"/>
            <a:ext cx="1200457" cy="7386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pt-B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Combustíveis </a:t>
            </a:r>
            <a:br>
              <a:rPr lang="pt-B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t-B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Derivados de</a:t>
            </a:r>
          </a:p>
          <a:p>
            <a:r>
              <a:rPr lang="pt-B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Petróleo</a:t>
            </a:r>
            <a:endParaRPr lang="pt-B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9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107380" y="96841"/>
            <a:ext cx="7812946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000" dirty="0" smtClean="0">
                <a:solidFill>
                  <a:schemeClr val="tx1"/>
                </a:solidFill>
              </a:rPr>
              <a:t>Biocombustíveis: Vetor de Desenvolvimento</a:t>
            </a:r>
            <a:endParaRPr lang="pt-BR" sz="30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795879226"/>
              </p:ext>
            </p:extLst>
          </p:nvPr>
        </p:nvGraphicFramePr>
        <p:xfrm>
          <a:off x="142718" y="836640"/>
          <a:ext cx="8893901" cy="5616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0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100" dirty="0" smtClean="0">
                <a:solidFill>
                  <a:schemeClr val="tx1"/>
                </a:solidFill>
              </a:rPr>
              <a:t>Eixos Estratégicos do RenovaBio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9" name="Pentágono 8"/>
          <p:cNvSpPr/>
          <p:nvPr/>
        </p:nvSpPr>
        <p:spPr>
          <a:xfrm>
            <a:off x="179512" y="1700808"/>
            <a:ext cx="3816424" cy="1296144"/>
          </a:xfrm>
          <a:prstGeom prst="homePlate">
            <a:avLst/>
          </a:prstGeom>
          <a:ln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z="2400" b="1" spc="-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Pentágono 9"/>
          <p:cNvSpPr/>
          <p:nvPr/>
        </p:nvSpPr>
        <p:spPr>
          <a:xfrm>
            <a:off x="179512" y="3140960"/>
            <a:ext cx="3816424" cy="1296144"/>
          </a:xfrm>
          <a:prstGeom prst="homePlate">
            <a:avLst/>
          </a:prstGeom>
          <a:ln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spc="-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equilíbrio </a:t>
            </a:r>
            <a:br>
              <a:rPr lang="pt-BR" sz="2400" b="1" spc="-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pt-BR" sz="2400" b="1" spc="-1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econômico e financeiro</a:t>
            </a:r>
            <a:endParaRPr lang="pt-BR" sz="2400" b="1" spc="-1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Pentágono 10"/>
          <p:cNvSpPr/>
          <p:nvPr/>
        </p:nvSpPr>
        <p:spPr>
          <a:xfrm rot="10800000">
            <a:off x="5148064" y="1700808"/>
            <a:ext cx="3888432" cy="1296144"/>
          </a:xfrm>
          <a:prstGeom prst="homePlate">
            <a:avLst/>
          </a:prstGeom>
          <a:ln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Pentágono 11"/>
          <p:cNvSpPr/>
          <p:nvPr/>
        </p:nvSpPr>
        <p:spPr>
          <a:xfrm rot="10800000">
            <a:off x="5148064" y="3140996"/>
            <a:ext cx="3888432" cy="1296144"/>
          </a:xfrm>
          <a:prstGeom prst="homePlate">
            <a:avLst/>
          </a:prstGeom>
          <a:ln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spc="-100" dirty="0">
              <a:solidFill>
                <a:schemeClr val="tx1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512921" y="1843742"/>
            <a:ext cx="3506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-100" dirty="0" smtClean="0">
                <a:latin typeface="Century Gothic" panose="020B0502020202020204" pitchFamily="34" charset="0"/>
              </a:rPr>
              <a:t>regras de comercialização</a:t>
            </a:r>
            <a:endParaRPr lang="pt-BR" sz="2400" b="1" spc="-100" dirty="0">
              <a:latin typeface="Century Gothic" panose="020B0502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5584928" y="3356990"/>
            <a:ext cx="33621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-100" dirty="0" smtClean="0">
                <a:latin typeface="Century Gothic" panose="020B0502020202020204" pitchFamily="34" charset="0"/>
              </a:rPr>
              <a:t>novos </a:t>
            </a:r>
            <a:br>
              <a:rPr lang="pt-BR" sz="2400" b="1" spc="-100" dirty="0" smtClean="0">
                <a:latin typeface="Century Gothic" panose="020B0502020202020204" pitchFamily="34" charset="0"/>
              </a:rPr>
            </a:br>
            <a:r>
              <a:rPr lang="pt-BR" sz="2400" b="1" spc="-100" dirty="0" smtClean="0">
                <a:latin typeface="Century Gothic" panose="020B0502020202020204" pitchFamily="34" charset="0"/>
              </a:rPr>
              <a:t>biocombustíveis</a:t>
            </a:r>
            <a:endParaRPr lang="pt-BR" sz="2400" b="1" spc="-1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30" y="5569168"/>
            <a:ext cx="1492224" cy="909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eta para cima e para baixo 1"/>
          <p:cNvSpPr/>
          <p:nvPr/>
        </p:nvSpPr>
        <p:spPr>
          <a:xfrm rot="2700000">
            <a:off x="3656032" y="4299803"/>
            <a:ext cx="432060" cy="1408706"/>
          </a:xfrm>
          <a:prstGeom prst="upDownArrow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cima e para baixo 16"/>
          <p:cNvSpPr/>
          <p:nvPr/>
        </p:nvSpPr>
        <p:spPr>
          <a:xfrm rot="8100000">
            <a:off x="4932034" y="4299802"/>
            <a:ext cx="432060" cy="1408706"/>
          </a:xfrm>
          <a:prstGeom prst="upDownArrow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148080" y="5569168"/>
            <a:ext cx="10947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1"/>
                </a:solidFill>
              </a:rPr>
              <a:t>Gás para</a:t>
            </a:r>
            <a:br>
              <a:rPr lang="pt-BR" sz="2000" dirty="0" smtClean="0">
                <a:solidFill>
                  <a:schemeClr val="accent1"/>
                </a:solidFill>
              </a:rPr>
            </a:br>
            <a:r>
              <a:rPr lang="pt-BR" sz="2000" dirty="0" smtClean="0">
                <a:solidFill>
                  <a:schemeClr val="accent1"/>
                </a:solidFill>
              </a:rPr>
              <a:t>Crescer</a:t>
            </a:r>
            <a:endParaRPr lang="pt-BR" sz="2000" dirty="0">
              <a:solidFill>
                <a:schemeClr val="accent1"/>
              </a:solidFill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40" r="2390"/>
          <a:stretch/>
        </p:blipFill>
        <p:spPr>
          <a:xfrm>
            <a:off x="3821455" y="1686941"/>
            <a:ext cx="1510277" cy="2270653"/>
          </a:xfrm>
          <a:prstGeom prst="rect">
            <a:avLst/>
          </a:prstGeom>
        </p:spPr>
      </p:pic>
      <p:sp>
        <p:nvSpPr>
          <p:cNvPr id="22" name="Retângulo 21"/>
          <p:cNvSpPr/>
          <p:nvPr/>
        </p:nvSpPr>
        <p:spPr>
          <a:xfrm>
            <a:off x="-1191" y="1772770"/>
            <a:ext cx="3841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spc="-100" dirty="0">
                <a:latin typeface="Century Gothic" panose="020B0502020202020204" pitchFamily="34" charset="0"/>
              </a:rPr>
              <a:t>papel dos biocombustíveis </a:t>
            </a:r>
            <a:endParaRPr lang="pt-BR" sz="2400" b="1" spc="-100" dirty="0" smtClean="0">
              <a:latin typeface="Century Gothic" panose="020B0502020202020204" pitchFamily="34" charset="0"/>
            </a:endParaRPr>
          </a:p>
          <a:p>
            <a:pPr algn="ctr"/>
            <a:r>
              <a:rPr lang="pt-BR" sz="2400" b="1" spc="-100" dirty="0" smtClean="0">
                <a:latin typeface="Century Gothic" panose="020B0502020202020204" pitchFamily="34" charset="0"/>
              </a:rPr>
              <a:t>na </a:t>
            </a:r>
            <a:r>
              <a:rPr lang="pt-BR" sz="2400" b="1" spc="-100" dirty="0">
                <a:latin typeface="Century Gothic" panose="020B0502020202020204" pitchFamily="34" charset="0"/>
              </a:rPr>
              <a:t>matriz</a:t>
            </a:r>
          </a:p>
        </p:txBody>
      </p:sp>
    </p:spTree>
    <p:extLst>
      <p:ext uri="{BB962C8B-B14F-4D97-AF65-F5344CB8AC3E}">
        <p14:creationId xmlns:p14="http://schemas.microsoft.com/office/powerpoint/2010/main" val="216298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107380" y="96841"/>
            <a:ext cx="9036619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100" dirty="0" smtClean="0">
                <a:solidFill>
                  <a:schemeClr val="tx1"/>
                </a:solidFill>
              </a:rPr>
              <a:t>Valores do </a:t>
            </a:r>
            <a:r>
              <a:rPr lang="pt-BR" sz="3100" dirty="0" err="1" smtClean="0">
                <a:solidFill>
                  <a:schemeClr val="tx1"/>
                </a:solidFill>
              </a:rPr>
              <a:t>RenovaBio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610967434"/>
              </p:ext>
            </p:extLst>
          </p:nvPr>
        </p:nvGraphicFramePr>
        <p:xfrm>
          <a:off x="480606" y="738000"/>
          <a:ext cx="8339984" cy="607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/>
          <p:cNvSpPr/>
          <p:nvPr/>
        </p:nvSpPr>
        <p:spPr>
          <a:xfrm>
            <a:off x="49789" y="785412"/>
            <a:ext cx="9027668" cy="5999172"/>
          </a:xfrm>
          <a:prstGeom prst="rect">
            <a:avLst/>
          </a:prstGeom>
          <a:noFill/>
          <a:ln w="50800"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100" dirty="0" smtClean="0">
                <a:solidFill>
                  <a:schemeClr val="tx1"/>
                </a:solidFill>
              </a:rPr>
              <a:t>Processo de Construção pelo Diálogo</a:t>
            </a:r>
            <a:endParaRPr lang="pt-BR" sz="31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701379139"/>
              </p:ext>
            </p:extLst>
          </p:nvPr>
        </p:nvGraphicFramePr>
        <p:xfrm>
          <a:off x="612468" y="924562"/>
          <a:ext cx="7920082" cy="5744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tângulo 14"/>
          <p:cNvSpPr/>
          <p:nvPr/>
        </p:nvSpPr>
        <p:spPr>
          <a:xfrm>
            <a:off x="179390" y="872210"/>
            <a:ext cx="29730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pt-BR" sz="1100" dirty="0">
                <a:solidFill>
                  <a:schemeClr val="bg2">
                    <a:lumMod val="50000"/>
                  </a:schemeClr>
                </a:solidFill>
              </a:rPr>
              <a:t>Associações </a:t>
            </a:r>
            <a:r>
              <a:rPr lang="pt-BR" sz="1100" dirty="0" smtClean="0">
                <a:solidFill>
                  <a:schemeClr val="bg2">
                    <a:lumMod val="50000"/>
                  </a:schemeClr>
                </a:solidFill>
              </a:rPr>
              <a:t>e Entidades*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ABBI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ABBM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ABEAR </a:t>
            </a:r>
          </a:p>
          <a:p>
            <a:pPr marL="0" lvl="1"/>
            <a:r>
              <a:rPr lang="es-ES" sz="1100" dirty="0">
                <a:solidFill>
                  <a:schemeClr val="accent6">
                    <a:lumMod val="75000"/>
                  </a:schemeClr>
                </a:solidFill>
              </a:rPr>
              <a:t>ABEGAS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ABIOGÁS</a:t>
            </a:r>
          </a:p>
          <a:p>
            <a:pPr marL="0" lvl="1"/>
            <a:r>
              <a:rPr lang="pt-BR" sz="1100" dirty="0">
                <a:solidFill>
                  <a:schemeClr val="accent6">
                    <a:lumMod val="75000"/>
                  </a:schemeClr>
                </a:solidFill>
              </a:rPr>
              <a:t>ABIOVE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AEA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ALCOPAR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ANFAVEA</a:t>
            </a:r>
          </a:p>
          <a:p>
            <a:pPr marL="0" lvl="1"/>
            <a:r>
              <a:rPr lang="pt-BR" sz="1100" dirty="0">
                <a:solidFill>
                  <a:schemeClr val="accent6">
                    <a:lumMod val="75000"/>
                  </a:schemeClr>
                </a:solidFill>
              </a:rPr>
              <a:t>APROBIO 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BIOSUL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BRASILCOM</a:t>
            </a:r>
            <a:endParaRPr lang="pt-BR" sz="1100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CEISEBR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CGEE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CNI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CNT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CTC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FECOMBUSTÍVEIS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FNS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IBP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IDEP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SEBRAE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SIAMIG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SINDALCOOL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SINDICOM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SINDIPEÇAS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SRB</a:t>
            </a:r>
          </a:p>
          <a:p>
            <a:pPr marL="0" lvl="1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UBRABIO</a:t>
            </a:r>
          </a:p>
          <a:p>
            <a:pPr marL="0" lvl="1"/>
            <a:r>
              <a:rPr lang="pt-BR" sz="1100" dirty="0">
                <a:solidFill>
                  <a:schemeClr val="accent6">
                    <a:lumMod val="75000"/>
                  </a:schemeClr>
                </a:solidFill>
              </a:rPr>
              <a:t>UDOP 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r>
              <a:rPr lang="es-ES" sz="1100" dirty="0" smtClean="0">
                <a:solidFill>
                  <a:schemeClr val="accent6">
                    <a:lumMod val="75000"/>
                  </a:schemeClr>
                </a:solidFill>
              </a:rPr>
              <a:t>UNICA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/>
            <a:endParaRPr lang="pt-BR" sz="11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819101" y="6279350"/>
            <a:ext cx="317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buFont typeface="Arial" charset="0"/>
              <a:buChar char="•"/>
            </a:pPr>
            <a:r>
              <a:rPr lang="pt-BR" sz="1200" dirty="0" smtClean="0"/>
              <a:t>LISTA NÃO EXAUSTIVA</a:t>
            </a:r>
          </a:p>
          <a:p>
            <a:pPr algn="r"/>
            <a:r>
              <a:rPr lang="pt-BR" sz="1200" dirty="0" smtClean="0"/>
              <a:t>(POSIÇÃO ATÉ FEV/2017)</a:t>
            </a:r>
            <a:endParaRPr lang="pt-BR" sz="1200" dirty="0"/>
          </a:p>
        </p:txBody>
      </p:sp>
      <p:sp>
        <p:nvSpPr>
          <p:cNvPr id="21" name="Retângulo 20"/>
          <p:cNvSpPr/>
          <p:nvPr/>
        </p:nvSpPr>
        <p:spPr>
          <a:xfrm>
            <a:off x="6014321" y="908650"/>
            <a:ext cx="29730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r"/>
            <a:r>
              <a:rPr lang="pt-BR" sz="1100" dirty="0" smtClean="0">
                <a:solidFill>
                  <a:schemeClr val="bg2">
                    <a:lumMod val="50000"/>
                  </a:schemeClr>
                </a:solidFill>
              </a:rPr>
              <a:t>Empresas*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ARAKAKI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BIANCHINI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BIOCHEMTEX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BIOSEV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BOING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BP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BUNGE</a:t>
            </a:r>
          </a:p>
          <a:p>
            <a:pPr marL="0" lvl="1" algn="r"/>
            <a:r>
              <a:rPr lang="es-ES" sz="1100" dirty="0" smtClean="0">
                <a:solidFill>
                  <a:schemeClr val="accent6">
                    <a:lumMod val="75000"/>
                  </a:schemeClr>
                </a:solidFill>
              </a:rPr>
              <a:t>CARAMURU</a:t>
            </a:r>
          </a:p>
          <a:p>
            <a:pPr marL="0" lvl="1" algn="r"/>
            <a:r>
              <a:rPr lang="es-ES" sz="1100" dirty="0" smtClean="0">
                <a:solidFill>
                  <a:schemeClr val="accent6">
                    <a:lumMod val="75000"/>
                  </a:schemeClr>
                </a:solidFill>
              </a:rPr>
              <a:t>CIBIOGAS </a:t>
            </a:r>
          </a:p>
          <a:p>
            <a:pPr marL="0" lvl="1" algn="r"/>
            <a:r>
              <a:rPr lang="es-ES" sz="1100" dirty="0" smtClean="0">
                <a:solidFill>
                  <a:schemeClr val="accent6">
                    <a:lumMod val="75000"/>
                  </a:schemeClr>
                </a:solidFill>
              </a:rPr>
              <a:t>COMVAP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COPERSUCAR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CURCAS</a:t>
            </a:r>
          </a:p>
          <a:p>
            <a:pPr marL="0" lvl="1" algn="r"/>
            <a:r>
              <a:rPr lang="pt-BR" sz="1100" dirty="0">
                <a:solidFill>
                  <a:schemeClr val="accent6">
                    <a:lumMod val="75000"/>
                  </a:schemeClr>
                </a:solidFill>
              </a:rPr>
              <a:t>CTBE </a:t>
            </a:r>
            <a:endParaRPr lang="pt-BR" sz="11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DATAGRO</a:t>
            </a:r>
            <a:endParaRPr lang="pt-BR" sz="1100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EMBRAER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GOL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GRANBIO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ITAIPU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JALES MACHADO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LOGUM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NANUM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ODEBRECHT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OLEOPLAN</a:t>
            </a:r>
            <a:endParaRPr lang="pt-BR" sz="1100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MALHE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PBIO 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PETROBRAS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RAÍZEN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STATOIL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TAM</a:t>
            </a:r>
          </a:p>
          <a:p>
            <a:pPr marL="0" lvl="1" algn="r"/>
            <a:r>
              <a:rPr lang="pt-BR" sz="1100" dirty="0" smtClean="0">
                <a:solidFill>
                  <a:schemeClr val="accent6">
                    <a:lumMod val="75000"/>
                  </a:schemeClr>
                </a:solidFill>
              </a:rPr>
              <a:t>TRANSPETRO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6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107380" y="96841"/>
            <a:ext cx="7812946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000" dirty="0" smtClean="0">
                <a:solidFill>
                  <a:schemeClr val="tx1"/>
                </a:solidFill>
              </a:rPr>
              <a:t>Aviso </a:t>
            </a:r>
            <a:r>
              <a:rPr lang="pt-BR" sz="3000" smtClean="0">
                <a:solidFill>
                  <a:schemeClr val="tx1"/>
                </a:solidFill>
              </a:rPr>
              <a:t>de esclarecimento</a:t>
            </a:r>
            <a:endParaRPr lang="pt-BR" sz="30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37219" y="936130"/>
            <a:ext cx="9063038" cy="594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>
              <a:spcAft>
                <a:spcPts val="1800"/>
              </a:spcAft>
            </a:pPr>
            <a:r>
              <a:rPr lang="pt-BR" sz="2100" i="1" dirty="0" smtClean="0">
                <a:solidFill>
                  <a:schemeClr val="tx1"/>
                </a:solidFill>
              </a:rPr>
              <a:t>Para cada um dos quatro eixos estratégicos, foram formuladas questões para reflexão, apresentadas a seguir, cujo objetivo é auxiliar a construção dos passos necessários ao alcance do objetivo do RenovaBio. </a:t>
            </a:r>
          </a:p>
          <a:p>
            <a:pPr algn="just">
              <a:spcAft>
                <a:spcPts val="1800"/>
              </a:spcAft>
            </a:pPr>
            <a:r>
              <a:rPr lang="pt-BR" sz="2100" i="1" dirty="0" smtClean="0">
                <a:solidFill>
                  <a:schemeClr val="tx1"/>
                </a:solidFill>
              </a:rPr>
              <a:t>Em sequência, é apresentada a proposição inicial de ações centrais, considerando-se, inclusive, contribuições ao </a:t>
            </a:r>
            <a:r>
              <a:rPr lang="pt-BR" sz="2100" i="1" dirty="0" err="1" smtClean="0">
                <a:solidFill>
                  <a:schemeClr val="tx1"/>
                </a:solidFill>
              </a:rPr>
              <a:t>RenovaBio</a:t>
            </a:r>
            <a:r>
              <a:rPr lang="pt-BR" sz="2100" i="1" dirty="0" smtClean="0">
                <a:solidFill>
                  <a:schemeClr val="tx1"/>
                </a:solidFill>
              </a:rPr>
              <a:t> realizadas por associações, entidades e empresas.</a:t>
            </a:r>
          </a:p>
          <a:p>
            <a:pPr algn="just">
              <a:spcAft>
                <a:spcPts val="1800"/>
              </a:spcAft>
            </a:pPr>
            <a:r>
              <a:rPr lang="pt-BR" sz="2100" i="1" dirty="0" smtClean="0">
                <a:solidFill>
                  <a:schemeClr val="tx1"/>
                </a:solidFill>
              </a:rPr>
              <a:t>Com ênfase na transparência e em ampliar a oportunidade </a:t>
            </a:r>
            <a:r>
              <a:rPr lang="pt-BR" sz="2100" i="1" dirty="0">
                <a:solidFill>
                  <a:schemeClr val="tx1"/>
                </a:solidFill>
              </a:rPr>
              <a:t>de agregação de novas </a:t>
            </a:r>
            <a:r>
              <a:rPr lang="pt-BR" sz="2100" i="1" dirty="0" smtClean="0">
                <a:solidFill>
                  <a:schemeClr val="tx1"/>
                </a:solidFill>
              </a:rPr>
              <a:t>contribuições ao RenovaBio, públicas e privadas, esse conjunto de questionamentos e a proposição inicial de ações centrais serão disponibilizados para Consulta Pública. O objetivo desse processo é obter respostas aos questionamentos e à própria proposta de caminho a ser seguido.</a:t>
            </a:r>
          </a:p>
          <a:p>
            <a:pPr algn="just">
              <a:spcAft>
                <a:spcPts val="1800"/>
              </a:spcAft>
            </a:pPr>
            <a:r>
              <a:rPr lang="pt-BR" sz="2100" i="1" dirty="0" smtClean="0">
                <a:solidFill>
                  <a:schemeClr val="tx1"/>
                </a:solidFill>
              </a:rPr>
              <a:t>Esclarece-se que as questões e a proposição inicial não exaurem o entendimento, nem tampouco esgotam as possibilidades e as sugestões setoriais encaminhadas até o momento, cujo inteiro teor integrará a documentação a ser disponibilizada para Consulta Pública.</a:t>
            </a:r>
            <a:endParaRPr lang="pt-BR" sz="2100" i="1" dirty="0">
              <a:solidFill>
                <a:schemeClr val="tx1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1</a:t>
            </a:r>
            <a:r>
              <a:rPr lang="pt-BR" sz="2400" dirty="0" smtClean="0">
                <a:solidFill>
                  <a:schemeClr val="tx1"/>
                </a:solidFill>
              </a:rPr>
              <a:t>: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O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papel 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dos biocombustíveis na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matriz</a:t>
            </a: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0" y="1298305"/>
            <a:ext cx="9149052" cy="5559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Qual o potencial viável para a expansão </a:t>
            </a:r>
            <a:r>
              <a:rPr lang="pt-BR" sz="2400" b="1" dirty="0" smtClean="0">
                <a:solidFill>
                  <a:schemeClr val="tx1"/>
                </a:solidFill>
              </a:rPr>
              <a:t>competitiva da </a:t>
            </a:r>
            <a:r>
              <a:rPr lang="pt-BR" sz="2400" b="1" dirty="0">
                <a:solidFill>
                  <a:schemeClr val="tx1"/>
                </a:solidFill>
              </a:rPr>
              <a:t>produção e uso </a:t>
            </a:r>
            <a:r>
              <a:rPr lang="pt-BR" sz="2400" b="1" dirty="0" smtClean="0">
                <a:solidFill>
                  <a:schemeClr val="tx1"/>
                </a:solidFill>
              </a:rPr>
              <a:t>de biocombustíveis no Brasil? </a:t>
            </a:r>
            <a:endParaRPr lang="pt-BR" sz="2000" b="1" dirty="0">
              <a:solidFill>
                <a:schemeClr val="tx1"/>
              </a:solidFill>
            </a:endParaRP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Como </a:t>
            </a:r>
            <a:r>
              <a:rPr lang="pt-BR" sz="2400" b="1" dirty="0">
                <a:solidFill>
                  <a:schemeClr val="tx1"/>
                </a:solidFill>
              </a:rPr>
              <a:t>atrair </a:t>
            </a:r>
            <a:r>
              <a:rPr lang="pt-BR" sz="2400" b="1" dirty="0" smtClean="0">
                <a:solidFill>
                  <a:schemeClr val="tx1"/>
                </a:solidFill>
              </a:rPr>
              <a:t>investimentos em </a:t>
            </a:r>
            <a:r>
              <a:rPr lang="pt-BR" sz="2400" b="1" dirty="0">
                <a:solidFill>
                  <a:schemeClr val="tx1"/>
                </a:solidFill>
              </a:rPr>
              <a:t>biocombustíveis? 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>
                <a:solidFill>
                  <a:schemeClr val="tx1"/>
                </a:solidFill>
              </a:rPr>
              <a:t>Como reconhecer as contribuições </a:t>
            </a:r>
            <a:r>
              <a:rPr lang="pt-BR" sz="2400" b="1" dirty="0" smtClean="0">
                <a:solidFill>
                  <a:schemeClr val="tx1"/>
                </a:solidFill>
              </a:rPr>
              <a:t>econômicas, sociais e ambientais </a:t>
            </a:r>
            <a:r>
              <a:rPr lang="pt-BR" sz="2400" b="1" dirty="0">
                <a:solidFill>
                  <a:schemeClr val="tx1"/>
                </a:solidFill>
              </a:rPr>
              <a:t>da produção e uso de biocombustíveis?</a:t>
            </a:r>
            <a:endParaRPr lang="pt-BR" sz="2000" b="1" dirty="0">
              <a:solidFill>
                <a:schemeClr val="tx1"/>
              </a:solidFill>
            </a:endParaRP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Quais são os riscos da não expansão da produção de biocombustíveis no abastecimento de combustíveis?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Como os biocombustíveis contribuem para a segurança do abastecimento?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Qual a relação dos biocombustíveis com os outros combustíveis?</a:t>
            </a:r>
          </a:p>
        </p:txBody>
      </p:sp>
      <p:sp>
        <p:nvSpPr>
          <p:cNvPr id="2" name="Retângulo 1"/>
          <p:cNvSpPr/>
          <p:nvPr/>
        </p:nvSpPr>
        <p:spPr>
          <a:xfrm>
            <a:off x="80962" y="836640"/>
            <a:ext cx="3745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QUESTÕES DE CONSTRUÇÃO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3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398" y="1196690"/>
            <a:ext cx="9063038" cy="12961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 smtClean="0"/>
              <a:t>Os </a:t>
            </a:r>
            <a:r>
              <a:rPr lang="pt-BR" sz="2400" dirty="0"/>
              <a:t>biocombustíveis desempenham papel fundamental e estratégico na matriz energética e viabilizam </a:t>
            </a:r>
            <a:r>
              <a:rPr lang="pt-BR" sz="2400" dirty="0" smtClean="0"/>
              <a:t>uma </a:t>
            </a:r>
            <a:r>
              <a:rPr lang="pt-BR" sz="2400" dirty="0"/>
              <a:t>oferta de energia cada vez mais sustentável, competitiva e segura.</a:t>
            </a:r>
          </a:p>
        </p:txBody>
      </p:sp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1</a:t>
            </a:r>
            <a:r>
              <a:rPr lang="pt-BR" sz="2400" dirty="0" smtClean="0">
                <a:solidFill>
                  <a:schemeClr val="tx1"/>
                </a:solidFill>
              </a:rPr>
              <a:t>: PROPOSTAS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O papel dos biocombustíveis na matriz</a:t>
            </a: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0" y="2996940"/>
            <a:ext cx="9149052" cy="36210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180000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200" dirty="0" smtClean="0">
                <a:solidFill>
                  <a:schemeClr val="tx1"/>
                </a:solidFill>
              </a:rPr>
              <a:t> Assegurar </a:t>
            </a:r>
            <a:r>
              <a:rPr lang="pt-BR" sz="2200" b="1" dirty="0" smtClean="0">
                <a:solidFill>
                  <a:schemeClr val="tx1"/>
                </a:solidFill>
              </a:rPr>
              <a:t>previsibilidade</a:t>
            </a: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dirty="0">
                <a:solidFill>
                  <a:schemeClr val="tx1"/>
                </a:solidFill>
              </a:rPr>
              <a:t>para </a:t>
            </a:r>
            <a:r>
              <a:rPr lang="pt-BR" sz="2200" dirty="0" smtClean="0">
                <a:solidFill>
                  <a:schemeClr val="tx1"/>
                </a:solidFill>
              </a:rPr>
              <a:t>participação competitiva dos </a:t>
            </a:r>
            <a:r>
              <a:rPr lang="pt-BR" sz="2200" dirty="0">
                <a:solidFill>
                  <a:schemeClr val="tx1"/>
                </a:solidFill>
              </a:rPr>
              <a:t>diversos </a:t>
            </a:r>
            <a:r>
              <a:rPr lang="pt-BR" sz="2200" dirty="0" smtClean="0">
                <a:solidFill>
                  <a:schemeClr val="tx1"/>
                </a:solidFill>
              </a:rPr>
              <a:t>biocombustíveis, com ênfase na segurança do abastecimento.</a:t>
            </a:r>
          </a:p>
          <a:p>
            <a:pPr indent="180000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200" dirty="0" smtClean="0">
                <a:solidFill>
                  <a:schemeClr val="tx1"/>
                </a:solidFill>
              </a:rPr>
              <a:t> Induzir a </a:t>
            </a:r>
            <a:r>
              <a:rPr lang="pt-BR" sz="2200" b="1" dirty="0" smtClean="0">
                <a:solidFill>
                  <a:schemeClr val="tx1"/>
                </a:solidFill>
              </a:rPr>
              <a:t>relação </a:t>
            </a:r>
            <a:r>
              <a:rPr lang="pt-BR" sz="2200" b="1" dirty="0">
                <a:solidFill>
                  <a:schemeClr val="tx1"/>
                </a:solidFill>
              </a:rPr>
              <a:t>de eficiência e </a:t>
            </a:r>
            <a:r>
              <a:rPr lang="pt-BR" sz="2200" b="1" dirty="0" smtClean="0">
                <a:solidFill>
                  <a:schemeClr val="tx1"/>
                </a:solidFill>
              </a:rPr>
              <a:t>redução de emissões </a:t>
            </a:r>
            <a:r>
              <a:rPr lang="pt-BR" sz="2200" dirty="0">
                <a:solidFill>
                  <a:schemeClr val="tx1"/>
                </a:solidFill>
              </a:rPr>
              <a:t>na distribuição de </a:t>
            </a:r>
            <a:r>
              <a:rPr lang="pt-BR" sz="2200" dirty="0" smtClean="0">
                <a:solidFill>
                  <a:schemeClr val="tx1"/>
                </a:solidFill>
              </a:rPr>
              <a:t>biocombustíveis, com avaliação </a:t>
            </a:r>
            <a:r>
              <a:rPr lang="pt-BR" sz="2200" dirty="0">
                <a:solidFill>
                  <a:schemeClr val="tx1"/>
                </a:solidFill>
              </a:rPr>
              <a:t>de modelos de mercados de biocombustíveis adotados em outros países, incluindo instrumentos de incentivo </a:t>
            </a:r>
            <a:r>
              <a:rPr lang="pt-BR" sz="2200" dirty="0" smtClean="0">
                <a:solidFill>
                  <a:schemeClr val="tx1"/>
                </a:solidFill>
              </a:rPr>
              <a:t>em função da </a:t>
            </a:r>
            <a:r>
              <a:rPr lang="pt-BR" sz="2200" dirty="0">
                <a:solidFill>
                  <a:schemeClr val="tx1"/>
                </a:solidFill>
              </a:rPr>
              <a:t>Análise de Ciclo de </a:t>
            </a:r>
            <a:r>
              <a:rPr lang="pt-BR" sz="2200" dirty="0" smtClean="0">
                <a:solidFill>
                  <a:schemeClr val="tx1"/>
                </a:solidFill>
              </a:rPr>
              <a:t>Vida.</a:t>
            </a:r>
          </a:p>
          <a:p>
            <a:pPr indent="180000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</a:rPr>
              <a:t>Reconhecer</a:t>
            </a: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dirty="0">
                <a:solidFill>
                  <a:schemeClr val="tx1"/>
                </a:solidFill>
              </a:rPr>
              <a:t>a capacidade dos biocombustíveis em promover a descarbonização do mercado de combustíveis.</a:t>
            </a:r>
          </a:p>
          <a:p>
            <a:pPr indent="180000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b="1" dirty="0" smtClean="0">
                <a:solidFill>
                  <a:schemeClr val="tx1"/>
                </a:solidFill>
              </a:rPr>
              <a:t>Respeitar</a:t>
            </a:r>
            <a:r>
              <a:rPr lang="pt-BR" sz="2200" dirty="0" smtClean="0">
                <a:solidFill>
                  <a:schemeClr val="tx1"/>
                </a:solidFill>
              </a:rPr>
              <a:t> </a:t>
            </a:r>
            <a:r>
              <a:rPr lang="pt-BR" sz="2200" dirty="0">
                <a:solidFill>
                  <a:schemeClr val="tx1"/>
                </a:solidFill>
              </a:rPr>
              <a:t>os mandatos individuais de adição mínima de etanol anidro à gasolina e de biodiesel ao óleo diesel.</a:t>
            </a:r>
            <a:endParaRPr lang="pt-BR" sz="2200" dirty="0" smtClean="0">
              <a:solidFill>
                <a:schemeClr val="tx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-1191" y="2564880"/>
            <a:ext cx="9102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009900"/>
              </a:buClr>
            </a:pPr>
            <a:r>
              <a:rPr lang="pt-BR" b="1" dirty="0" smtClean="0"/>
              <a:t>Diretrizes Estratégicas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149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2: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E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quilíbrio econômico </a:t>
            </a: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e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financeiro</a:t>
            </a: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0" y="1414850"/>
            <a:ext cx="9144000" cy="5326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tx1"/>
                </a:solidFill>
              </a:rPr>
              <a:t>Quais são as principais variáveis que influenciam a sustentabilidade do negócio e a decisão de investimentos em biocombustíveis?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tx1"/>
                </a:solidFill>
              </a:rPr>
              <a:t>Como a tributação pode valorar </a:t>
            </a:r>
            <a:r>
              <a:rPr lang="pt-BR" sz="2200" b="1" dirty="0">
                <a:solidFill>
                  <a:schemeClr val="tx1"/>
                </a:solidFill>
              </a:rPr>
              <a:t>adequadamente </a:t>
            </a:r>
            <a:r>
              <a:rPr lang="pt-BR" sz="2200" b="1" dirty="0" smtClean="0">
                <a:solidFill>
                  <a:schemeClr val="tx1"/>
                </a:solidFill>
              </a:rPr>
              <a:t>as externalidades positivas dos biocombustíveis?</a:t>
            </a:r>
            <a:endParaRPr lang="pt-BR" sz="2200" b="1" dirty="0">
              <a:solidFill>
                <a:schemeClr val="tx1"/>
              </a:solidFill>
            </a:endParaRP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200" b="1" dirty="0">
                <a:solidFill>
                  <a:schemeClr val="tx1"/>
                </a:solidFill>
              </a:rPr>
              <a:t>Como assegurar que a expansão da produção de biocombustíveis mantenha equilibrado o mercado de coprodutos (açúcar, farelo/óleo de soja, </a:t>
            </a:r>
            <a:r>
              <a:rPr lang="pt-BR" sz="2200" b="1" dirty="0" smtClean="0">
                <a:solidFill>
                  <a:schemeClr val="tx1"/>
                </a:solidFill>
              </a:rPr>
              <a:t>etc.) e esteja aderente às políticas macroeconômicas do Brasil?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tx1"/>
                </a:solidFill>
              </a:rPr>
              <a:t>Qual o papel do comércio exterior (exportação e importação) de biocombustíveis e de coprodutos no equilíbrio do negócio?</a:t>
            </a:r>
          </a:p>
          <a:p>
            <a:pPr marL="571500" indent="-571500">
              <a:spcAft>
                <a:spcPts val="24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200" b="1" dirty="0" smtClean="0">
                <a:solidFill>
                  <a:schemeClr val="tx1"/>
                </a:solidFill>
              </a:rPr>
              <a:t>Quais as alternativas de financiamento que podem ser utilizadas? Que novas formas podem ser construídas?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0962" y="980660"/>
            <a:ext cx="3745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QUESTÕES DE CONSTRUÇÃO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2: PROPOSTAS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Equilíbrio econômico e financeiro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0" y="2924930"/>
            <a:ext cx="9149052" cy="3744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180000" algn="just">
              <a:spcAft>
                <a:spcPts val="18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>
                <a:solidFill>
                  <a:schemeClr val="tx1"/>
                </a:solidFill>
              </a:rPr>
              <a:t>Criação de instrumentos para </a:t>
            </a:r>
            <a:r>
              <a:rPr lang="pt-BR" sz="2000" b="1" dirty="0" smtClean="0">
                <a:solidFill>
                  <a:schemeClr val="tx1"/>
                </a:solidFill>
              </a:rPr>
              <a:t>precificação </a:t>
            </a:r>
            <a:r>
              <a:rPr lang="pt-BR" sz="2000" b="1" dirty="0">
                <a:solidFill>
                  <a:schemeClr val="tx1"/>
                </a:solidFill>
              </a:rPr>
              <a:t>da relação de eficiência e emissões equivalentes</a:t>
            </a:r>
            <a:r>
              <a:rPr lang="pt-BR" sz="2000" dirty="0">
                <a:solidFill>
                  <a:schemeClr val="tx1"/>
                </a:solidFill>
              </a:rPr>
              <a:t> e de mecanismos </a:t>
            </a:r>
            <a:r>
              <a:rPr lang="pt-BR" sz="2000" dirty="0" smtClean="0">
                <a:solidFill>
                  <a:schemeClr val="tx1"/>
                </a:solidFill>
              </a:rPr>
              <a:t>que valorizem </a:t>
            </a:r>
            <a:r>
              <a:rPr lang="pt-BR" sz="2000" dirty="0">
                <a:solidFill>
                  <a:schemeClr val="tx1"/>
                </a:solidFill>
              </a:rPr>
              <a:t>a produção sustentável.</a:t>
            </a:r>
          </a:p>
          <a:p>
            <a:pPr indent="180000" algn="just">
              <a:spcAft>
                <a:spcPts val="18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Estabelecer política tributária para combustíveis de forma conjunta, com ênfase no reconhecimento de externalidades para a isonomia competitiva no médio e longo prazos.</a:t>
            </a:r>
          </a:p>
          <a:p>
            <a:pPr marL="0" lvl="1" indent="180000" algn="just">
              <a:spcAft>
                <a:spcPts val="18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Desenhar instrumentos financeiros que contribuam para </a:t>
            </a:r>
            <a:r>
              <a:rPr lang="pt-BR" sz="2000" dirty="0">
                <a:solidFill>
                  <a:schemeClr val="tx1"/>
                </a:solidFill>
              </a:rPr>
              <a:t>atrair </a:t>
            </a:r>
            <a:r>
              <a:rPr lang="pt-BR" sz="2000" dirty="0" smtClean="0">
                <a:solidFill>
                  <a:schemeClr val="tx1"/>
                </a:solidFill>
              </a:rPr>
              <a:t>investimentos </a:t>
            </a:r>
            <a:r>
              <a:rPr lang="pt-BR" sz="2000" dirty="0">
                <a:solidFill>
                  <a:schemeClr val="tx1"/>
                </a:solidFill>
              </a:rPr>
              <a:t>na expansão da produção de </a:t>
            </a:r>
            <a:r>
              <a:rPr lang="pt-BR" sz="2000" dirty="0" smtClean="0">
                <a:solidFill>
                  <a:schemeClr val="tx1"/>
                </a:solidFill>
              </a:rPr>
              <a:t>biocombustíveis. Formular instrumentos que induzam à contratação da produção de biocombustíveis, em acordos com validade de médio e longo prazo também.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9398" y="836640"/>
            <a:ext cx="9063038" cy="129618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 smtClean="0"/>
              <a:t>O alcance e a expansão dos benefícios dos biocombustíveis, inclusive </a:t>
            </a:r>
            <a:r>
              <a:rPr lang="pt-BR" sz="2400" dirty="0"/>
              <a:t>sociais e </a:t>
            </a:r>
            <a:r>
              <a:rPr lang="pt-BR" sz="2400" dirty="0" smtClean="0"/>
              <a:t>ambientais, dependem de um ambiente de negócios competitivo e de empresas com equilíbrio econômico e financeiro.</a:t>
            </a:r>
            <a:endParaRPr lang="pt-BR" sz="24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-1191" y="2452224"/>
            <a:ext cx="9102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009900"/>
              </a:buClr>
            </a:pPr>
            <a:r>
              <a:rPr lang="pt-BR" b="1" dirty="0" smtClean="0"/>
              <a:t>Diretrizes Estratégicas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382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3: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Regras de Comercialização</a:t>
            </a: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0" y="1124680"/>
            <a:ext cx="9149052" cy="5733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As regras de comercialização vigentes induzem a competição entre os biocombustíveis? E a competição com os derivados de petróleo? 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Como aperfeiçoar ou criar os mecanismos de comercialização que promovam a eficiência e a segurança do abastecimento?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Que modelos de comercialização podem ser usados para estimular a expansão da produção e o consumo de biocombustíveis no Brasil</a:t>
            </a:r>
            <a:r>
              <a:rPr lang="pt-BR" sz="2300" b="1" dirty="0">
                <a:solidFill>
                  <a:schemeClr val="tx1"/>
                </a:solidFill>
              </a:rPr>
              <a:t>? </a:t>
            </a:r>
            <a:r>
              <a:rPr lang="pt-BR" sz="2300" b="1" dirty="0" smtClean="0">
                <a:solidFill>
                  <a:schemeClr val="tx1"/>
                </a:solidFill>
              </a:rPr>
              <a:t>Exemplos: RFS, mandato de mistura mínima </a:t>
            </a:r>
            <a:r>
              <a:rPr lang="pt-BR" sz="2300" b="1" dirty="0" err="1" smtClean="0">
                <a:solidFill>
                  <a:schemeClr val="tx1"/>
                </a:solidFill>
              </a:rPr>
              <a:t>etc</a:t>
            </a:r>
            <a:r>
              <a:rPr lang="pt-BR" sz="2300" b="1" dirty="0" smtClean="0">
                <a:solidFill>
                  <a:schemeClr val="tx1"/>
                </a:solidFill>
              </a:rPr>
              <a:t>? </a:t>
            </a:r>
            <a:r>
              <a:rPr lang="pt-BR" sz="2300" b="1" dirty="0">
                <a:solidFill>
                  <a:schemeClr val="tx1"/>
                </a:solidFill>
              </a:rPr>
              <a:t>Prós </a:t>
            </a:r>
            <a:r>
              <a:rPr lang="pt-BR" sz="2300" b="1" dirty="0" smtClean="0">
                <a:solidFill>
                  <a:schemeClr val="tx1"/>
                </a:solidFill>
              </a:rPr>
              <a:t>e contras de cada modelo. 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Como criar um mercado futuro com liquidez?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Que regras de comercialização são necessárias para estimular a inserção de novos biocombustíveis? 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300" b="1" dirty="0" smtClean="0">
                <a:solidFill>
                  <a:schemeClr val="tx1"/>
                </a:solidFill>
              </a:rPr>
              <a:t>As participações de biocombustíveis precisam ser iguais em todos os locais do Brasil? Como </a:t>
            </a:r>
            <a:r>
              <a:rPr lang="pt-BR" sz="2400" b="1" dirty="0" smtClean="0">
                <a:solidFill>
                  <a:schemeClr val="tx1"/>
                </a:solidFill>
              </a:rPr>
              <a:t>aproveitar as sinergias regionais?</a:t>
            </a:r>
          </a:p>
        </p:txBody>
      </p:sp>
      <p:sp>
        <p:nvSpPr>
          <p:cNvPr id="9" name="Retângulo 8"/>
          <p:cNvSpPr/>
          <p:nvPr/>
        </p:nvSpPr>
        <p:spPr>
          <a:xfrm>
            <a:off x="80962" y="764630"/>
            <a:ext cx="3745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QUESTÕES DE CONSTRUÇÃO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3: PROPOSTAS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Regras de Comercialização</a:t>
            </a: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80962" y="2880400"/>
            <a:ext cx="9068090" cy="4149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 smtClean="0">
                <a:solidFill>
                  <a:schemeClr val="tx1"/>
                </a:solidFill>
              </a:rPr>
              <a:t>Aprimorar regras de comercialização, p/ melhor considerarem características e sinergias regionais.</a:t>
            </a:r>
          </a:p>
          <a:p>
            <a:pPr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Aperfeiçoar </a:t>
            </a:r>
            <a:r>
              <a:rPr lang="pt-BR" sz="1700" dirty="0">
                <a:solidFill>
                  <a:schemeClr val="tx1"/>
                </a:solidFill>
              </a:rPr>
              <a:t>os mecanismos de monitoramento, controle e fiscalização, incluindo a melhoria dos sistemas de informação, com ênfase na transparência, na garantia de um mercado de combustíveis saudável e no combate permanente a práticas irregulares, a atitudes </a:t>
            </a:r>
            <a:r>
              <a:rPr lang="pt-BR" sz="1700" dirty="0" err="1">
                <a:solidFill>
                  <a:schemeClr val="tx1"/>
                </a:solidFill>
              </a:rPr>
              <a:t>anticoncorrenciais</a:t>
            </a:r>
            <a:r>
              <a:rPr lang="pt-BR" sz="1700" dirty="0">
                <a:solidFill>
                  <a:schemeClr val="tx1"/>
                </a:solidFill>
              </a:rPr>
              <a:t> e a barreiras de entrada;</a:t>
            </a:r>
            <a:endParaRPr lang="pt-BR" sz="1700" dirty="0" smtClean="0">
              <a:solidFill>
                <a:schemeClr val="tx1"/>
              </a:solidFill>
            </a:endParaRPr>
          </a:p>
          <a:p>
            <a:pPr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 smtClean="0">
                <a:solidFill>
                  <a:schemeClr val="tx1"/>
                </a:solidFill>
              </a:rPr>
              <a:t>Desenvolver mecanismos de precificação dos biocombustíveis, em base de mercado e compatíveis com contratos</a:t>
            </a:r>
            <a:r>
              <a:rPr lang="pt-BR" sz="1700" dirty="0">
                <a:solidFill>
                  <a:schemeClr val="tx1"/>
                </a:solidFill>
              </a:rPr>
              <a:t> </a:t>
            </a:r>
            <a:r>
              <a:rPr lang="pt-BR" sz="1700" dirty="0" smtClean="0">
                <a:solidFill>
                  <a:schemeClr val="tx1"/>
                </a:solidFill>
              </a:rPr>
              <a:t>de curto, médio e longo prazos. </a:t>
            </a:r>
          </a:p>
          <a:p>
            <a:pPr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 smtClean="0">
                <a:solidFill>
                  <a:schemeClr val="tx1"/>
                </a:solidFill>
              </a:rPr>
              <a:t>Para o biodiesel, avaliar e implementar melhorias no </a:t>
            </a:r>
            <a:r>
              <a:rPr lang="pt-BR" sz="1700" dirty="0">
                <a:solidFill>
                  <a:schemeClr val="tx1"/>
                </a:solidFill>
              </a:rPr>
              <a:t>mecanismo de </a:t>
            </a:r>
            <a:r>
              <a:rPr lang="pt-BR" sz="1700" dirty="0" smtClean="0">
                <a:solidFill>
                  <a:schemeClr val="tx1"/>
                </a:solidFill>
              </a:rPr>
              <a:t>leilões no curto prazo. No médio ou longo prazo, substituir os leilões por instrumento que induza a negociação direta entre produtor e distribuidor.</a:t>
            </a:r>
          </a:p>
          <a:p>
            <a:pPr marL="0" lvl="1"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>
                <a:solidFill>
                  <a:schemeClr val="tx1"/>
                </a:solidFill>
              </a:rPr>
              <a:t>Para o etanol, no curto prazo, aperfeiçoamento as regras de estoque e </a:t>
            </a:r>
            <a:r>
              <a:rPr lang="pt-BR" sz="1700" dirty="0" smtClean="0">
                <a:solidFill>
                  <a:schemeClr val="tx1"/>
                </a:solidFill>
              </a:rPr>
              <a:t>comercialização. </a:t>
            </a:r>
            <a:endParaRPr lang="pt-BR" sz="1700" dirty="0">
              <a:solidFill>
                <a:schemeClr val="tx1"/>
              </a:solidFill>
            </a:endParaRPr>
          </a:p>
          <a:p>
            <a:pPr marL="0" lvl="1" indent="180000">
              <a:spcAft>
                <a:spcPts val="6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1700" dirty="0" smtClean="0">
                <a:solidFill>
                  <a:schemeClr val="tx1"/>
                </a:solidFill>
              </a:rPr>
              <a:t>Avaliar </a:t>
            </a:r>
            <a:r>
              <a:rPr lang="pt-BR" sz="1700" dirty="0">
                <a:solidFill>
                  <a:schemeClr val="tx1"/>
                </a:solidFill>
              </a:rPr>
              <a:t>a antecipação dos percentuais de biodiesel B9 e B10 no curto prazo, assim como </a:t>
            </a:r>
            <a:r>
              <a:rPr lang="pt-BR" sz="1700" dirty="0" smtClean="0">
                <a:solidFill>
                  <a:schemeClr val="tx1"/>
                </a:solidFill>
              </a:rPr>
              <a:t>assegurar </a:t>
            </a:r>
            <a:r>
              <a:rPr lang="pt-BR" sz="1700" dirty="0">
                <a:solidFill>
                  <a:schemeClr val="tx1"/>
                </a:solidFill>
              </a:rPr>
              <a:t>previsibilidade para o alcance da mistura B15 (Lei nº 13.263/16).</a:t>
            </a:r>
          </a:p>
        </p:txBody>
      </p:sp>
      <p:sp>
        <p:nvSpPr>
          <p:cNvPr id="9" name="Retângulo 8"/>
          <p:cNvSpPr/>
          <p:nvPr/>
        </p:nvSpPr>
        <p:spPr>
          <a:xfrm>
            <a:off x="-1191" y="2555598"/>
            <a:ext cx="9102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009900"/>
              </a:buClr>
            </a:pPr>
            <a:r>
              <a:rPr lang="pt-BR" b="1" dirty="0" smtClean="0"/>
              <a:t>Diretrizes Estratégicas</a:t>
            </a:r>
            <a:endParaRPr lang="pt-BR" b="1" dirty="0"/>
          </a:p>
        </p:txBody>
      </p:sp>
      <p:sp>
        <p:nvSpPr>
          <p:cNvPr id="10" name="Retângulo 9"/>
          <p:cNvSpPr/>
          <p:nvPr/>
        </p:nvSpPr>
        <p:spPr>
          <a:xfrm>
            <a:off x="39398" y="738000"/>
            <a:ext cx="9063038" cy="17142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 smtClean="0"/>
              <a:t>O aperfeiçoamento sistemático das regras de comercialização de combustíveis poderá aumentar a eficácia e diminuir distorções do mercado de biocombustíveis, em equilíbrio com os derivados de petróleo e em observância à segurança do abastecimento.</a:t>
            </a:r>
            <a:endParaRPr lang="pt-BR" sz="24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0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4: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Novos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Biocombustíveis</a:t>
            </a: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0" y="1268700"/>
            <a:ext cx="9149052" cy="5472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Qual o potencial viável para a produção de novos biocombustíveis (</a:t>
            </a:r>
            <a:r>
              <a:rPr lang="pt-BR" sz="2400" b="1" dirty="0">
                <a:solidFill>
                  <a:schemeClr val="tx1"/>
                </a:solidFill>
              </a:rPr>
              <a:t>etanol 2G, biodiesel HVO, diesel de cana, biogás/biometano, </a:t>
            </a:r>
            <a:r>
              <a:rPr lang="pt-BR" sz="2400" b="1" dirty="0" err="1">
                <a:solidFill>
                  <a:schemeClr val="tx1"/>
                </a:solidFill>
              </a:rPr>
              <a:t>bioQAV</a:t>
            </a:r>
            <a:r>
              <a:rPr lang="pt-BR" sz="2400" b="1" dirty="0">
                <a:solidFill>
                  <a:schemeClr val="tx1"/>
                </a:solidFill>
              </a:rPr>
              <a:t> </a:t>
            </a:r>
            <a:r>
              <a:rPr lang="pt-BR" sz="2400" b="1" dirty="0" err="1">
                <a:solidFill>
                  <a:schemeClr val="tx1"/>
                </a:solidFill>
              </a:rPr>
              <a:t>etc</a:t>
            </a:r>
            <a:r>
              <a:rPr lang="pt-BR" sz="2400" b="1" dirty="0" smtClean="0">
                <a:solidFill>
                  <a:schemeClr val="tx1"/>
                </a:solidFill>
              </a:rPr>
              <a:t>)?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Como compatibilizar a evolução dos biocombustíveis com novas plataformas veiculares?</a:t>
            </a:r>
            <a:endParaRPr lang="pt-BR" sz="2400" b="1" dirty="0">
              <a:solidFill>
                <a:schemeClr val="tx1"/>
              </a:solidFill>
            </a:endParaRP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Qual é a expectativa de roteiro tecnológico para introdução comercial dos novos biocombustíveis? Como a política pública pode contribuir para acelerar o processo e reduzir incertezas?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Como compatibilizar/equilibrar a introdução comercial de novos biocombustíveis com os combustíveis existentes? 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2400" b="1" dirty="0" smtClean="0">
                <a:solidFill>
                  <a:schemeClr val="tx1"/>
                </a:solidFill>
              </a:rPr>
              <a:t>Como aproveitar as sinergias entre biocombustíveis tradicionais e novos para aumento da eficiência e da competitividade?</a:t>
            </a:r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80962" y="764630"/>
            <a:ext cx="37454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/>
              <a:t>QUESTÕES DE CONSTRUÇÃO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1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80962" y="96841"/>
            <a:ext cx="9063038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2400" dirty="0">
                <a:solidFill>
                  <a:schemeClr val="tx1"/>
                </a:solidFill>
              </a:rPr>
              <a:t>EIXO ESTRATÉTICO </a:t>
            </a:r>
            <a:r>
              <a:rPr lang="pt-BR" sz="2400" dirty="0" smtClean="0">
                <a:solidFill>
                  <a:schemeClr val="tx1"/>
                </a:solidFill>
              </a:rPr>
              <a:t>4: PROPOSTAS</a:t>
            </a:r>
            <a:r>
              <a:rPr lang="pt-BR" sz="2400" dirty="0">
                <a:solidFill>
                  <a:schemeClr val="tx1"/>
                </a:solidFill>
              </a:rPr>
              <a:t/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accent3">
                    <a:lumMod val="50000"/>
                  </a:schemeClr>
                </a:solidFill>
              </a:rPr>
              <a:t>Novos Biocombustíveis e </a:t>
            </a:r>
            <a:r>
              <a:rPr lang="pt-BR" sz="2400" dirty="0" smtClean="0">
                <a:solidFill>
                  <a:schemeClr val="accent3">
                    <a:lumMod val="50000"/>
                  </a:schemeClr>
                </a:solidFill>
              </a:rPr>
              <a:t>Inovação</a:t>
            </a:r>
            <a:endParaRPr lang="pt-BR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0" y="2636890"/>
            <a:ext cx="9149052" cy="324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 algn="just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Criação de mecanismos para desenvolver comercialmente o potencial do Brasil na produção de Bioquerosene de Aviação, bem como para impulsionar a produção competitiva de Etanol Celulósico e acelerar o aproveitamento racional do Biogás e do </a:t>
            </a:r>
            <a:r>
              <a:rPr lang="pt-BR" sz="2000" dirty="0" err="1" smtClean="0">
                <a:solidFill>
                  <a:schemeClr val="tx1"/>
                </a:solidFill>
              </a:rPr>
              <a:t>Biometano</a:t>
            </a:r>
            <a:r>
              <a:rPr lang="pt-BR" sz="20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Formular instrumentos </a:t>
            </a:r>
            <a:r>
              <a:rPr lang="pt-BR" sz="2000" dirty="0">
                <a:solidFill>
                  <a:schemeClr val="tx1"/>
                </a:solidFill>
              </a:rPr>
              <a:t>de </a:t>
            </a:r>
            <a:r>
              <a:rPr lang="pt-BR" sz="2000" dirty="0" smtClean="0">
                <a:solidFill>
                  <a:schemeClr val="tx1"/>
                </a:solidFill>
              </a:rPr>
              <a:t>incentivos à inserção comercial dos novos biocombustíveis priorizados </a:t>
            </a:r>
            <a:r>
              <a:rPr lang="pt-BR" sz="2000" dirty="0">
                <a:solidFill>
                  <a:schemeClr val="tx1"/>
                </a:solidFill>
              </a:rPr>
              <a:t>pela Análise de Ciclo de Vida </a:t>
            </a:r>
            <a:r>
              <a:rPr lang="pt-BR" sz="2000" dirty="0" smtClean="0">
                <a:solidFill>
                  <a:schemeClr val="tx1"/>
                </a:solidFill>
              </a:rPr>
              <a:t>e suas relações entre eficiência e emissões.</a:t>
            </a:r>
          </a:p>
          <a:p>
            <a:pPr marL="342900" indent="-342900" algn="just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Fomento à </a:t>
            </a:r>
            <a:r>
              <a:rPr lang="pt-BR" sz="2000" dirty="0">
                <a:solidFill>
                  <a:schemeClr val="tx1"/>
                </a:solidFill>
              </a:rPr>
              <a:t>pesquisa </a:t>
            </a:r>
            <a:r>
              <a:rPr lang="pt-BR" sz="2000" dirty="0" smtClean="0">
                <a:solidFill>
                  <a:schemeClr val="tx1"/>
                </a:solidFill>
              </a:rPr>
              <a:t>aplicada </a:t>
            </a:r>
            <a:r>
              <a:rPr lang="pt-BR" sz="2000" dirty="0">
                <a:solidFill>
                  <a:schemeClr val="tx1"/>
                </a:solidFill>
              </a:rPr>
              <a:t>e à inovação em </a:t>
            </a:r>
            <a:r>
              <a:rPr lang="pt-BR" sz="2000" dirty="0" smtClean="0">
                <a:solidFill>
                  <a:schemeClr val="tx1"/>
                </a:solidFill>
              </a:rPr>
              <a:t>novos biocombustíveis e em biotecnologia, com ênfase no aumento de produtividade agrícola e industrial, eficiência de processos e aproveitamento de sinergias com os biocombustíveis atuais. </a:t>
            </a:r>
          </a:p>
          <a:p>
            <a:pPr marL="342900" indent="-342900" algn="just">
              <a:spcAft>
                <a:spcPts val="1200"/>
              </a:spcAft>
              <a:buClr>
                <a:srgbClr val="009900"/>
              </a:buClr>
              <a:buBlip>
                <a:blip r:embed="rId2"/>
              </a:buBlip>
            </a:pPr>
            <a:r>
              <a:rPr lang="pt-BR" sz="2000" dirty="0" smtClean="0">
                <a:solidFill>
                  <a:schemeClr val="tx1"/>
                </a:solidFill>
              </a:rPr>
              <a:t>Alinhamento do RenovaBio com os Programas Inovar Auto e Plataforma </a:t>
            </a:r>
            <a:r>
              <a:rPr lang="pt-BR" sz="2000" dirty="0" err="1" smtClean="0">
                <a:solidFill>
                  <a:schemeClr val="tx1"/>
                </a:solidFill>
              </a:rPr>
              <a:t>Biofuturo</a:t>
            </a:r>
            <a:r>
              <a:rPr lang="pt-BR" sz="2000" dirty="0" smtClean="0">
                <a:solidFill>
                  <a:schemeClr val="tx1"/>
                </a:solidFill>
              </a:rPr>
              <a:t>.</a:t>
            </a:r>
          </a:p>
          <a:p>
            <a:pPr indent="-571500" algn="just">
              <a:spcAft>
                <a:spcPts val="1200"/>
              </a:spcAft>
              <a:buClr>
                <a:srgbClr val="009900"/>
              </a:buClr>
              <a:buFont typeface="Wingdings" panose="05000000000000000000" pitchFamily="2" charset="2"/>
              <a:buChar char="q"/>
            </a:pPr>
            <a:endParaRPr lang="pt-BR" sz="2400" dirty="0" smtClean="0">
              <a:solidFill>
                <a:schemeClr val="tx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9398" y="836640"/>
            <a:ext cx="9063038" cy="143091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 smtClean="0"/>
              <a:t>Os novos biocombustíveis contribuem para a diversificação dos produtos e da competitividade do setor, assim como para a agregação de valor e para impulsionar a </a:t>
            </a:r>
            <a:r>
              <a:rPr lang="pt-BR" sz="2400" smtClean="0"/>
              <a:t>eficiência produtiva</a:t>
            </a:r>
            <a:endParaRPr lang="pt-BR" sz="240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-1191" y="2339568"/>
            <a:ext cx="9102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009900"/>
              </a:buClr>
            </a:pPr>
            <a:r>
              <a:rPr lang="pt-BR" b="1" dirty="0" smtClean="0"/>
              <a:t>Diretrizes Estratégicas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32121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74"/>
          <p:cNvSpPr txBox="1">
            <a:spLocks noChangeArrowheads="1"/>
          </p:cNvSpPr>
          <p:nvPr/>
        </p:nvSpPr>
        <p:spPr bwMode="auto">
          <a:xfrm>
            <a:off x="107380" y="96841"/>
            <a:ext cx="7812946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pt-BR"/>
            </a:defPPr>
            <a:lvl1pPr algn="ctr">
              <a:defRPr sz="32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>
              <a:defRPr/>
            </a:pPr>
            <a:r>
              <a:rPr lang="pt-BR" sz="3000" dirty="0" smtClean="0">
                <a:solidFill>
                  <a:schemeClr val="tx1"/>
                </a:solidFill>
              </a:rPr>
              <a:t>Próximos Passos</a:t>
            </a:r>
            <a:endParaRPr lang="pt-BR" sz="3000" dirty="0">
              <a:solidFill>
                <a:schemeClr val="tx1"/>
              </a:solidFill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-1191" y="684000"/>
            <a:ext cx="6050757" cy="5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6" name="Rectangle 15"/>
          <p:cNvSpPr/>
          <p:nvPr/>
        </p:nvSpPr>
        <p:spPr>
          <a:xfrm>
            <a:off x="6967539" y="684000"/>
            <a:ext cx="2187179" cy="54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7" name="Rectangle 14"/>
          <p:cNvSpPr/>
          <p:nvPr/>
        </p:nvSpPr>
        <p:spPr>
          <a:xfrm>
            <a:off x="5742384" y="684000"/>
            <a:ext cx="2205038" cy="5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1" name="Retângulo 20"/>
          <p:cNvSpPr/>
          <p:nvPr/>
        </p:nvSpPr>
        <p:spPr>
          <a:xfrm>
            <a:off x="288040" y="1432485"/>
            <a:ext cx="8855960" cy="451686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v"/>
            </a:pPr>
            <a:r>
              <a:rPr lang="pt-BR" sz="4400" dirty="0" smtClean="0">
                <a:solidFill>
                  <a:schemeClr val="tx1"/>
                </a:solidFill>
              </a:rPr>
              <a:t>Consulta Pública:</a:t>
            </a:r>
          </a:p>
          <a:p>
            <a:pPr marL="1028700" lvl="1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r>
              <a:rPr lang="pt-BR" sz="4400" dirty="0" smtClean="0">
                <a:solidFill>
                  <a:schemeClr val="tx1"/>
                </a:solidFill>
              </a:rPr>
              <a:t>Março/2017</a:t>
            </a: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ü"/>
            </a:pPr>
            <a:endParaRPr lang="pt-BR" sz="4400" dirty="0">
              <a:solidFill>
                <a:schemeClr val="tx1"/>
              </a:solidFill>
            </a:endParaRP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v"/>
            </a:pPr>
            <a:r>
              <a:rPr lang="pt-BR" sz="4400" dirty="0" smtClean="0">
                <a:solidFill>
                  <a:schemeClr val="tx1"/>
                </a:solidFill>
              </a:rPr>
              <a:t>Definição normativa das </a:t>
            </a:r>
            <a:br>
              <a:rPr lang="pt-BR" sz="4400" dirty="0" smtClean="0">
                <a:solidFill>
                  <a:schemeClr val="tx1"/>
                </a:solidFill>
              </a:rPr>
            </a:br>
            <a:r>
              <a:rPr lang="pt-BR" sz="4400" dirty="0" smtClean="0">
                <a:solidFill>
                  <a:schemeClr val="tx1"/>
                </a:solidFill>
              </a:rPr>
              <a:t>Diretrizes Estratégicas</a:t>
            </a:r>
            <a:endParaRPr lang="pt-BR" sz="4400" dirty="0">
              <a:solidFill>
                <a:schemeClr val="tx1"/>
              </a:solidFill>
            </a:endParaRPr>
          </a:p>
          <a:p>
            <a:pPr marL="571500" indent="-571500">
              <a:spcAft>
                <a:spcPts val="1800"/>
              </a:spcAft>
              <a:buClr>
                <a:srgbClr val="009900"/>
              </a:buClr>
              <a:buFont typeface="Wingdings" panose="05000000000000000000" pitchFamily="2" charset="2"/>
              <a:buChar char="v"/>
            </a:pPr>
            <a:endParaRPr lang="pt-BR" sz="4400" dirty="0" smtClean="0">
              <a:solidFill>
                <a:schemeClr val="tx1"/>
              </a:solidFill>
            </a:endParaRPr>
          </a:p>
          <a:p>
            <a:pPr marL="571500" indent="-571500">
              <a:spcAft>
                <a:spcPts val="600"/>
              </a:spcAft>
              <a:buClr>
                <a:srgbClr val="009900"/>
              </a:buClr>
              <a:buFont typeface="Wingdings" panose="05000000000000000000" pitchFamily="2" charset="2"/>
              <a:buChar char="v"/>
            </a:pPr>
            <a:endParaRPr lang="pt-BR" sz="4400" dirty="0" smtClean="0">
              <a:solidFill>
                <a:schemeClr val="tx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72" y="0"/>
            <a:ext cx="478148" cy="67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tângulo 12"/>
          <p:cNvSpPr>
            <a:spLocks noChangeArrowheads="1"/>
          </p:cNvSpPr>
          <p:nvPr/>
        </p:nvSpPr>
        <p:spPr bwMode="auto">
          <a:xfrm>
            <a:off x="4283960" y="2997041"/>
            <a:ext cx="475266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pt-BR" altLang="pt-BR" sz="2200" b="1" dirty="0"/>
              <a:t>Os biocombustíveis desempenham papel fundamental e estratégico na matriz </a:t>
            </a:r>
            <a:r>
              <a:rPr lang="pt-BR" altLang="pt-BR" sz="2200" b="1" dirty="0" smtClean="0"/>
              <a:t>energética na qualidade do meio ambiente, na geração de emprego e renda e </a:t>
            </a:r>
            <a:br>
              <a:rPr lang="pt-BR" altLang="pt-BR" sz="2200" b="1" dirty="0" smtClean="0"/>
            </a:br>
            <a:r>
              <a:rPr lang="pt-BR" altLang="pt-BR" sz="2200" b="1" dirty="0" smtClean="0"/>
              <a:t>viabilizam para o </a:t>
            </a:r>
            <a:r>
              <a:rPr lang="pt-BR" altLang="pt-BR" sz="2200" b="1" dirty="0"/>
              <a:t>Brasil </a:t>
            </a:r>
            <a:br>
              <a:rPr lang="pt-BR" altLang="pt-BR" sz="2200" b="1" dirty="0"/>
            </a:br>
            <a:r>
              <a:rPr lang="pt-BR" altLang="pt-BR" sz="2200" b="1" dirty="0" smtClean="0"/>
              <a:t>uma </a:t>
            </a:r>
            <a:r>
              <a:rPr lang="pt-BR" altLang="pt-BR" sz="2200" b="1" dirty="0"/>
              <a:t>oferta de energia </a:t>
            </a:r>
            <a:r>
              <a:rPr lang="pt-BR" altLang="pt-BR" sz="2200" b="1" dirty="0" smtClean="0"/>
              <a:t/>
            </a:r>
            <a:br>
              <a:rPr lang="pt-BR" altLang="pt-BR" sz="2200" b="1" dirty="0" smtClean="0"/>
            </a:br>
            <a:r>
              <a:rPr lang="pt-BR" altLang="pt-BR" sz="2200" b="1" dirty="0" smtClean="0"/>
              <a:t>cada </a:t>
            </a:r>
            <a:r>
              <a:rPr lang="pt-BR" altLang="pt-BR" sz="2200" b="1" dirty="0"/>
              <a:t>vez mais sustentável, </a:t>
            </a:r>
            <a:r>
              <a:rPr lang="pt-BR" altLang="pt-BR" sz="2200" b="1" dirty="0" smtClean="0"/>
              <a:t/>
            </a:r>
            <a:br>
              <a:rPr lang="pt-BR" altLang="pt-BR" sz="2200" b="1" dirty="0" smtClean="0"/>
            </a:br>
            <a:r>
              <a:rPr lang="pt-BR" altLang="pt-BR" sz="2200" b="1" dirty="0" smtClean="0"/>
              <a:t>competitiva </a:t>
            </a:r>
            <a:r>
              <a:rPr lang="pt-BR" altLang="pt-BR" sz="2200" b="1" dirty="0"/>
              <a:t>e segura.</a:t>
            </a:r>
            <a:endParaRPr lang="pt-BR" altLang="pt-BR" sz="2200" b="1" dirty="0" smtClean="0"/>
          </a:p>
          <a:p>
            <a:pPr algn="r"/>
            <a:endParaRPr lang="pt-BR" altLang="pt-BR" sz="2200" b="1" dirty="0" smtClean="0"/>
          </a:p>
          <a:p>
            <a:pPr algn="r"/>
            <a:r>
              <a:rPr lang="pt-BR" altLang="pt-BR" sz="2200" b="1" dirty="0" smtClean="0">
                <a:solidFill>
                  <a:srgbClr val="0000FF"/>
                </a:solidFill>
              </a:rPr>
              <a:t>bio@mme.gov.br </a:t>
            </a:r>
            <a:endParaRPr lang="pt-BR" altLang="pt-BR" sz="2200" b="1" dirty="0">
              <a:solidFill>
                <a:srgbClr val="0000FF"/>
              </a:solidFill>
            </a:endParaRPr>
          </a:p>
        </p:txBody>
      </p:sp>
      <p:pic>
        <p:nvPicPr>
          <p:cNvPr id="5" name="Picture 2" descr="http://www.unica.com.br/arquivos/imagens/2012/10/m2_ad4693284564d83831c959b282b38244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56" y="4383617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www.unica.com.br/arquivos/imagens/2012/10/m2_ca6e80d4cb561298fac14c0dd8d2f0e8.jpg"/>
          <p:cNvPicPr preferRelativeResize="0"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 r="8898"/>
          <a:stretch/>
        </p:blipFill>
        <p:spPr bwMode="auto">
          <a:xfrm>
            <a:off x="0" y="111883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://www.abiove.org.br/site/_FILES/Portugues/galeria_fotos/24082012-174633-oleaginosas04_girassol01_200dpi_1600x1200px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28" y="602136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www.abiove.org.br/site/_FILES/Portugues/galeria_fotos/24082012-154017-soja000_planta01_300dpi_1600x1200px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36" y="519842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www.abiove.org.br/site/_FILES/Portugues/galeria_fotos/24082012-152717-soja002_grao04_300dpi_1600x1200px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12515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http://www.abiove.org.br/site/_FILES/Portugues/galeria_fotos/24082012-164244-soja008_porto02_100dpi_600x400px.jpg"/>
          <p:cNvPicPr preferRelativeResize="0">
            <a:picLocks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8" r="1"/>
          <a:stretch/>
        </p:blipFill>
        <p:spPr bwMode="auto">
          <a:xfrm>
            <a:off x="2449763" y="1931900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abiove.org.br/site/_FILES/Portugues/galeria_fotos/24082012-162525-soja007_process_sub01_100dpi_600x400px.jpg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1" y="1927181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ricardogomide\Pictures\cana.jpg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86" y="3579053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ricardogomide\Pictures\fabrica-5.jpg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211" y="2725028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://www.unica.com.br/arquivos/imagens/2012/10/m2_ce8e2a8aa51d382251c0bf50e1889994.jpg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142" y="1138886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http://www.abiove.org.br/site/_FILES/Portugues/galeria_fotos/24082012-153244-soja003_colheita01_200dpi_1600x1200px.jpg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20" y="350253"/>
            <a:ext cx="1402137" cy="7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http://www.abiove.org.br/site/_FILES/Portugues/galeria_fotos/24082012-163550-soja007_process_sub_200dpi_2400x1200px.jpg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5" y="2735419"/>
            <a:ext cx="1404000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37586" y="21480"/>
            <a:ext cx="3162350" cy="269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31224</TotalTime>
  <Words>1977</Words>
  <Application>Microsoft Office PowerPoint</Application>
  <PresentationFormat>Apresentação na tela (4:3)</PresentationFormat>
  <Paragraphs>222</Paragraphs>
  <Slides>19</Slides>
  <Notes>2</Notes>
  <HiddenSlides>1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Natalia</dc:creator>
  <cp:lastModifiedBy>Marlon Arraes Jardim Leal</cp:lastModifiedBy>
  <cp:revision>537</cp:revision>
  <cp:lastPrinted>2017-01-06T13:15:02Z</cp:lastPrinted>
  <dcterms:created xsi:type="dcterms:W3CDTF">2011-07-07T17:38:16Z</dcterms:created>
  <dcterms:modified xsi:type="dcterms:W3CDTF">2017-02-15T13:45:16Z</dcterms:modified>
</cp:coreProperties>
</file>