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485" r:id="rId2"/>
    <p:sldId id="497" r:id="rId3"/>
    <p:sldId id="490" r:id="rId4"/>
    <p:sldId id="495" r:id="rId5"/>
    <p:sldId id="498" r:id="rId6"/>
    <p:sldId id="492" r:id="rId7"/>
    <p:sldId id="491" r:id="rId8"/>
    <p:sldId id="493" r:id="rId9"/>
    <p:sldId id="489" r:id="rId10"/>
  </p:sldIdLst>
  <p:sldSz cx="9144000" cy="6858000" type="screen4x3"/>
  <p:notesSz cx="6799263" cy="99298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eonidas Bially Olegario do Santos" initials="LBOd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A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8" autoAdjust="0"/>
  </p:normalViewPr>
  <p:slideViewPr>
    <p:cSldViewPr>
      <p:cViewPr>
        <p:scale>
          <a:sx n="90" d="100"/>
          <a:sy n="90" d="100"/>
        </p:scale>
        <p:origin x="-2160" y="-4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5798E9-CCA9-4661-817A-E0BBB0E8EED6}" type="datetimeFigureOut">
              <a:rPr lang="pt-BR" smtClean="0"/>
              <a:t>14/02/2017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4113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927" y="4716661"/>
            <a:ext cx="5439410" cy="446841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51342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8A7698-4B8A-46EE-AC62-7374AEDC35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6206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27100" y="741363"/>
            <a:ext cx="4960938" cy="3721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9716" y="4718386"/>
            <a:ext cx="4979831" cy="4470139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5831" tIns="47916" rIns="95831" bIns="47916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 smtClean="0">
              <a:latin typeface="Arial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27100" y="741363"/>
            <a:ext cx="4960938" cy="3721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9716" y="4718386"/>
            <a:ext cx="4979831" cy="4470139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5831" tIns="47916" rIns="95831" bIns="47916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 smtClean="0">
              <a:latin typeface="Arial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27100" y="741363"/>
            <a:ext cx="4960938" cy="3721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9716" y="4718386"/>
            <a:ext cx="4979831" cy="4470139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5831" tIns="47916" rIns="95831" bIns="47916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 smtClean="0">
              <a:latin typeface="Arial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27100" y="741363"/>
            <a:ext cx="4960938" cy="3721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9716" y="4718386"/>
            <a:ext cx="4979831" cy="4470139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5831" tIns="47916" rIns="95831" bIns="47916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 smtClean="0">
              <a:latin typeface="Arial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27100" y="741363"/>
            <a:ext cx="4960938" cy="3721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9716" y="4718386"/>
            <a:ext cx="4979831" cy="4470139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5831" tIns="47916" rIns="95831" bIns="47916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 smtClean="0">
              <a:latin typeface="Arial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27100" y="741363"/>
            <a:ext cx="4960938" cy="3721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9716" y="4718386"/>
            <a:ext cx="4979831" cy="4470139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5831" tIns="47916" rIns="95831" bIns="47916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 smtClean="0">
              <a:latin typeface="Arial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27100" y="741363"/>
            <a:ext cx="4960938" cy="3721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9716" y="4718386"/>
            <a:ext cx="4979831" cy="4470139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5831" tIns="47916" rIns="95831" bIns="47916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 smtClean="0">
              <a:latin typeface="Arial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EE8F5-D490-44DC-9DC6-E8EC35D426C3}" type="datetimeFigureOut">
              <a:rPr lang="pt-BR" smtClean="0"/>
              <a:t>14/02/2017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C5FF5-DD66-4490-A17E-585F335BE3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8165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EE8F5-D490-44DC-9DC6-E8EC35D426C3}" type="datetimeFigureOut">
              <a:rPr lang="pt-BR" smtClean="0"/>
              <a:t>14/02/2017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C5FF5-DD66-4490-A17E-585F335BE3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7012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/>
          <p:cNvSpPr/>
          <p:nvPr userDrawn="1"/>
        </p:nvSpPr>
        <p:spPr>
          <a:xfrm>
            <a:off x="-5236" y="0"/>
            <a:ext cx="9144000" cy="6708056"/>
          </a:xfrm>
          <a:prstGeom prst="rect">
            <a:avLst/>
          </a:prstGeom>
          <a:solidFill>
            <a:srgbClr val="002A5E"/>
          </a:solidFill>
          <a:ln>
            <a:solidFill>
              <a:srgbClr val="002A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4" name="Título 2"/>
          <p:cNvSpPr>
            <a:spLocks noGrp="1"/>
          </p:cNvSpPr>
          <p:nvPr>
            <p:ph type="title"/>
          </p:nvPr>
        </p:nvSpPr>
        <p:spPr>
          <a:xfrm>
            <a:off x="2739187" y="2391348"/>
            <a:ext cx="6116844" cy="2448272"/>
          </a:xfrm>
        </p:spPr>
        <p:txBody>
          <a:bodyPr>
            <a:normAutofit/>
          </a:bodyPr>
          <a:lstStyle>
            <a:lvl1pPr algn="r">
              <a:defRPr sz="4800" b="1" baseline="0">
                <a:solidFill>
                  <a:schemeClr val="bg1"/>
                </a:solidFill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pic>
        <p:nvPicPr>
          <p:cNvPr id="19" name="Picture 19" descr="&#10;circulos2.wmf                                                  0004C527KARIN                          00000000:"/>
          <p:cNvPicPr>
            <a:picLocks noChangeAspect="1" noChangeArrowheads="1"/>
          </p:cNvPicPr>
          <p:nvPr userDrawn="1"/>
        </p:nvPicPr>
        <p:blipFill>
          <a:blip r:embed="rId2" cstate="print">
            <a:lum bright="-2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680595" flipH="1" flipV="1">
            <a:off x="-309860" y="4693006"/>
            <a:ext cx="2266387" cy="2041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80000"/>
                  </a:srgbClr>
                </a:solidFill>
              </a14:hiddenFill>
            </a:ext>
          </a:extLst>
        </p:spPr>
      </p:pic>
      <p:sp>
        <p:nvSpPr>
          <p:cNvPr id="7" name="Retângulo 6"/>
          <p:cNvSpPr/>
          <p:nvPr userDrawn="1"/>
        </p:nvSpPr>
        <p:spPr>
          <a:xfrm>
            <a:off x="0" y="6235700"/>
            <a:ext cx="9144000" cy="622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8" name="Imagem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3460" y="6314110"/>
            <a:ext cx="805771" cy="469306"/>
          </a:xfrm>
          <a:prstGeom prst="rect">
            <a:avLst/>
          </a:prstGeom>
        </p:spPr>
      </p:pic>
      <p:sp>
        <p:nvSpPr>
          <p:cNvPr id="9" name="CaixaDeTexto 8"/>
          <p:cNvSpPr txBox="1"/>
          <p:nvPr userDrawn="1"/>
        </p:nvSpPr>
        <p:spPr>
          <a:xfrm>
            <a:off x="5748857" y="6294954"/>
            <a:ext cx="24967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1400" dirty="0">
                <a:solidFill>
                  <a:srgbClr val="002A5E"/>
                </a:solidFill>
              </a:rPr>
              <a:t>Empresa</a:t>
            </a:r>
            <a:r>
              <a:rPr lang="pt-BR" sz="1400" baseline="0" dirty="0">
                <a:solidFill>
                  <a:srgbClr val="002A5E"/>
                </a:solidFill>
              </a:rPr>
              <a:t> de Pesquisa Energética</a:t>
            </a:r>
          </a:p>
          <a:p>
            <a:pPr algn="r"/>
            <a:r>
              <a:rPr lang="pt-BR" sz="1400" baseline="0" dirty="0">
                <a:solidFill>
                  <a:srgbClr val="002A5E"/>
                </a:solidFill>
              </a:rPr>
              <a:t>Ministério de Minas e Energia</a:t>
            </a:r>
            <a:endParaRPr lang="pt-BR" sz="1400" dirty="0">
              <a:solidFill>
                <a:srgbClr val="002A5E"/>
              </a:solidFill>
            </a:endParaRPr>
          </a:p>
        </p:txBody>
      </p:sp>
      <p:sp>
        <p:nvSpPr>
          <p:cNvPr id="16" name="CaixaDeTexto 15"/>
          <p:cNvSpPr txBox="1"/>
          <p:nvPr userDrawn="1"/>
        </p:nvSpPr>
        <p:spPr>
          <a:xfrm>
            <a:off x="224970" y="6451792"/>
            <a:ext cx="19467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400" dirty="0" smtClean="0">
                <a:solidFill>
                  <a:srgbClr val="002A5E"/>
                </a:solidFill>
              </a:rPr>
              <a:t>Reunião do RENOVABIO</a:t>
            </a:r>
            <a:endParaRPr lang="pt-BR" sz="1400" dirty="0">
              <a:solidFill>
                <a:srgbClr val="002A5E"/>
              </a:solidFill>
            </a:endParaRPr>
          </a:p>
        </p:txBody>
      </p:sp>
      <p:pic>
        <p:nvPicPr>
          <p:cNvPr id="18" name="Picture 19" descr="&#10;circulos2.wmf                                                  0004C527KARIN                          00000000:"/>
          <p:cNvPicPr>
            <a:picLocks noChangeAspect="1" noChangeArrowheads="1"/>
          </p:cNvPicPr>
          <p:nvPr userDrawn="1"/>
        </p:nvPicPr>
        <p:blipFill>
          <a:blip r:embed="rId2" cstate="print">
            <a:lum bright="-2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669780">
            <a:off x="7327719" y="-478741"/>
            <a:ext cx="2069782" cy="1936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80000"/>
                  </a:srgbClr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07209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1EE8F5-D490-44DC-9DC6-E8EC35D426C3}" type="datetimeFigureOut">
              <a:rPr lang="pt-BR" smtClean="0"/>
              <a:t>14/02/2017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5C5FF5-DD66-4490-A17E-585F335BE3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7342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br/url?sa=i&amp;rct=j&amp;q=&amp;esrc=s&amp;source=images&amp;cd=&amp;cad=rja&amp;uact=8&amp;ved=0ahUKEwjW-oLgsJDSAhVPOZAKHZvZCAQQjRwIBw&amp;url=http://proboxsat.blogspot.com/2013/06/rifa-finalizada-03062013-aguardando.html&amp;psig=AFQjCNHmDrZaHoGKKNWG4UPYaelZlNfofw&amp;ust=1487188944594742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com.br/url?sa=i&amp;rct=j&amp;q=&amp;esrc=s&amp;source=images&amp;cd=&amp;cad=rja&amp;uact=8&amp;ved=&amp;url=http://proboxsat.blogspot.com/2013/06/rifa-finalizada-03062013-aguardando.html&amp;psig=AFQjCNHmDrZaHoGKKNWG4UPYaelZlNfofw&amp;ust=1487188944594742" TargetMode="External"/><Relationship Id="rId5" Type="http://schemas.openxmlformats.org/officeDocument/2006/relationships/image" Target="../media/image4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br/url?sa=i&amp;rct=j&amp;q=&amp;esrc=s&amp;source=images&amp;cd=&amp;cad=rja&amp;uact=8&amp;ved=0ahUKEwjW-oLgsJDSAhVPOZAKHZvZCAQQjRwIBw&amp;url=http://proboxsat.blogspot.com/2013/06/rifa-finalizada-03062013-aguardando.html&amp;psig=AFQjCNHmDrZaHoGKKNWG4UPYaelZlNfofw&amp;ust=1487188944594742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br/url?sa=i&amp;rct=j&amp;q=&amp;esrc=s&amp;source=images&amp;cd=&amp;cad=rja&amp;uact=8&amp;ved=0ahUKEwjW-oLgsJDSAhVPOZAKHZvZCAQQjRwIBw&amp;url=http://proboxsat.blogspot.com/2013/06/rifa-finalizada-03062013-aguardando.html&amp;psig=AFQjCNHmDrZaHoGKKNWG4UPYaelZlNfofw&amp;ust=1487188944594742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6.jpeg"/><Relationship Id="rId5" Type="http://schemas.openxmlformats.org/officeDocument/2006/relationships/hyperlink" Target="http://www.google.com.br/url?sa=i&amp;rct=j&amp;q=&amp;esrc=s&amp;source=images&amp;cd=&amp;cad=rja&amp;uact=8&amp;ved=0ahUKEwjW-oLgsJDSAhVPOZAKHZvZCAQQjRwIBw&amp;url=http://proboxsat.blogspot.com/2013/06/rifa-finalizada-03062013-aguardando.html&amp;psig=AFQjCNHmDrZaHoGKKNWG4UPYaelZlNfofw&amp;ust=1487188944594742" TargetMode="Externa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ítulo 2"/>
          <p:cNvSpPr>
            <a:spLocks noGrp="1"/>
          </p:cNvSpPr>
          <p:nvPr>
            <p:ph type="title"/>
          </p:nvPr>
        </p:nvSpPr>
        <p:spPr>
          <a:xfrm>
            <a:off x="107504" y="1623321"/>
            <a:ext cx="8928992" cy="2448272"/>
          </a:xfrm>
        </p:spPr>
        <p:txBody>
          <a:bodyPr>
            <a:noAutofit/>
          </a:bodyPr>
          <a:lstStyle/>
          <a:p>
            <a:pPr algn="r" eaLnBrk="1" hangingPunct="1"/>
            <a:r>
              <a:rPr lang="pt-BR" altLang="pt-BR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t-BR" altLang="pt-BR" sz="4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altLang="pt-BR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EPE</a:t>
            </a:r>
            <a:r>
              <a:rPr lang="pt-BR" altLang="pt-B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t-BR" altLang="pt-BR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alt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DIRETORIA DE ESTUDOS DO </a:t>
            </a:r>
            <a:br>
              <a:rPr lang="pt-BR" alt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alt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PETRÓLEO, GÁS E BIOCOMBUSTÍVEIS (DPG)</a:t>
            </a:r>
            <a:endParaRPr lang="pt-BR" alt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120294" y="4093773"/>
            <a:ext cx="6697209" cy="1200329"/>
          </a:xfrm>
          <a:prstGeom prst="rect">
            <a:avLst/>
          </a:prstGeom>
          <a:solidFill>
            <a:srgbClr val="FCCA80"/>
          </a:solidFill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000" b="1" kern="0" noProof="0" dirty="0" smtClean="0">
                <a:solidFill>
                  <a:srgbClr val="002A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Reunião do RenovaBio  </a:t>
            </a: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000" b="1" kern="0" dirty="0" smtClean="0">
                <a:solidFill>
                  <a:srgbClr val="002A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Ministério de Minas e Energia (MME)</a:t>
            </a:r>
            <a:endParaRPr kumimoji="0" lang="pt-BR" sz="1600" b="1" i="0" u="none" strike="noStrike" kern="0" cap="none" spc="0" normalizeH="0" baseline="0" noProof="0" dirty="0">
              <a:ln>
                <a:noFill/>
              </a:ln>
              <a:solidFill>
                <a:srgbClr val="002A5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600" i="0" u="none" strike="noStrike" kern="0" cap="none" spc="0" normalizeH="0" baseline="0" noProof="0" dirty="0">
              <a:ln>
                <a:noFill/>
              </a:ln>
              <a:solidFill>
                <a:srgbClr val="002A5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i="0" u="none" strike="noStrike" kern="0" cap="none" spc="0" normalizeH="0" baseline="0" noProof="0" dirty="0">
                <a:ln>
                  <a:noFill/>
                </a:ln>
                <a:solidFill>
                  <a:srgbClr val="002A5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Rio de Janeiro </a:t>
            </a:r>
            <a:r>
              <a:rPr lang="pt-BR" sz="1600" kern="0" dirty="0">
                <a:solidFill>
                  <a:srgbClr val="002A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kumimoji="0" lang="pt-BR" sz="1600" i="0" u="none" strike="noStrike" kern="0" cap="none" spc="0" normalizeH="0" baseline="0" noProof="0" dirty="0">
                <a:ln>
                  <a:noFill/>
                </a:ln>
                <a:solidFill>
                  <a:srgbClr val="002A5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kern="0" dirty="0" smtClean="0">
                <a:solidFill>
                  <a:srgbClr val="002A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 de fevereiro d</a:t>
            </a:r>
            <a:r>
              <a:rPr kumimoji="0" lang="pt-BR" sz="1600" i="0" u="none" strike="noStrike" kern="0" cap="none" spc="0" normalizeH="0" noProof="0" dirty="0" smtClean="0">
                <a:ln>
                  <a:noFill/>
                </a:ln>
                <a:solidFill>
                  <a:srgbClr val="002A5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 2017</a:t>
            </a:r>
            <a:endParaRPr kumimoji="0" lang="pt-BR" sz="1600" i="0" u="none" strike="noStrike" kern="0" cap="none" spc="0" normalizeH="0" baseline="0" noProof="0" dirty="0">
              <a:ln>
                <a:noFill/>
              </a:ln>
              <a:solidFill>
                <a:srgbClr val="002A5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m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988" y="269155"/>
            <a:ext cx="1800200" cy="170751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Subtítulo 1"/>
          <p:cNvSpPr txBox="1">
            <a:spLocks/>
          </p:cNvSpPr>
          <p:nvPr/>
        </p:nvSpPr>
        <p:spPr>
          <a:xfrm>
            <a:off x="3344332" y="5445224"/>
            <a:ext cx="5473171" cy="646112"/>
          </a:xfrm>
          <a:prstGeom prst="rect">
            <a:avLst/>
          </a:prstGeom>
        </p:spPr>
        <p:txBody>
          <a:bodyPr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  <a:defRPr/>
            </a:pPr>
            <a:r>
              <a:rPr lang="pt-BR" sz="1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José Mauro Coelho</a:t>
            </a:r>
          </a:p>
          <a:p>
            <a:pPr marL="0" indent="0" algn="r">
              <a:buFont typeface="Arial" panose="020B0604020202020204" pitchFamily="34" charset="0"/>
              <a:buNone/>
              <a:defRPr/>
            </a:pPr>
            <a:r>
              <a:rPr lang="pt-BR" sz="16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Diretor de Estudos do Petróleo, Gás e Biocombustíveis </a:t>
            </a:r>
            <a:endParaRPr lang="pt-BR" sz="16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6593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tângulo 79"/>
          <p:cNvSpPr/>
          <p:nvPr/>
        </p:nvSpPr>
        <p:spPr>
          <a:xfrm>
            <a:off x="0" y="6235700"/>
            <a:ext cx="9144000" cy="622300"/>
          </a:xfrm>
          <a:prstGeom prst="rect">
            <a:avLst/>
          </a:prstGeom>
          <a:solidFill>
            <a:srgbClr val="002A5E"/>
          </a:solidFill>
          <a:ln>
            <a:solidFill>
              <a:srgbClr val="002A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/>
          </a:p>
        </p:txBody>
      </p:sp>
      <p:pic>
        <p:nvPicPr>
          <p:cNvPr id="32771" name="Imagem 8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3413" y="6313488"/>
            <a:ext cx="80645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CaixaDeTexto 81"/>
          <p:cNvSpPr txBox="1">
            <a:spLocks noChangeArrowheads="1"/>
          </p:cNvSpPr>
          <p:nvPr/>
        </p:nvSpPr>
        <p:spPr bwMode="auto">
          <a:xfrm>
            <a:off x="5748338" y="6294438"/>
            <a:ext cx="24971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pt-BR" altLang="pt-BR" sz="1400">
                <a:solidFill>
                  <a:schemeClr val="bg1"/>
                </a:solidFill>
              </a:rPr>
              <a:t>Empresa de Pesquisa Energética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pt-BR" altLang="pt-BR" sz="1400">
                <a:solidFill>
                  <a:schemeClr val="bg1"/>
                </a:solidFill>
              </a:rPr>
              <a:t>Ministério de Minas e Energia</a:t>
            </a:r>
          </a:p>
        </p:txBody>
      </p:sp>
      <p:sp>
        <p:nvSpPr>
          <p:cNvPr id="7" name="Título 7"/>
          <p:cNvSpPr>
            <a:spLocks noGrp="1"/>
          </p:cNvSpPr>
          <p:nvPr>
            <p:ph type="title"/>
          </p:nvPr>
        </p:nvSpPr>
        <p:spPr>
          <a:xfrm>
            <a:off x="127668" y="44625"/>
            <a:ext cx="8888663" cy="72008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BR" sz="3200" b="1" dirty="0" smtClean="0">
                <a:solidFill>
                  <a:schemeClr val="tx2"/>
                </a:solidFill>
              </a:rPr>
              <a:t>Objetivo e Eixos </a:t>
            </a:r>
            <a:r>
              <a:rPr lang="pt-BR" sz="3200" b="1" dirty="0">
                <a:solidFill>
                  <a:schemeClr val="tx2"/>
                </a:solidFill>
              </a:rPr>
              <a:t>Estratégicos do RenovaBio</a:t>
            </a:r>
          </a:p>
        </p:txBody>
      </p:sp>
      <p:sp>
        <p:nvSpPr>
          <p:cNvPr id="10" name="CaixaDeTexto 82"/>
          <p:cNvSpPr txBox="1">
            <a:spLocks noChangeArrowheads="1"/>
          </p:cNvSpPr>
          <p:nvPr/>
        </p:nvSpPr>
        <p:spPr bwMode="auto">
          <a:xfrm>
            <a:off x="225425" y="6284913"/>
            <a:ext cx="192783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400" dirty="0" smtClean="0">
                <a:solidFill>
                  <a:srgbClr val="FCCA80"/>
                </a:solidFill>
              </a:rPr>
              <a:t>Reunião do RENOVABIO</a:t>
            </a:r>
            <a:endParaRPr lang="pt-BR" altLang="pt-BR" sz="1400" dirty="0">
              <a:solidFill>
                <a:srgbClr val="FCCA80"/>
              </a:solidFill>
            </a:endParaRPr>
          </a:p>
        </p:txBody>
      </p:sp>
      <p:sp>
        <p:nvSpPr>
          <p:cNvPr id="13" name="Pentágono 12"/>
          <p:cNvSpPr/>
          <p:nvPr/>
        </p:nvSpPr>
        <p:spPr>
          <a:xfrm>
            <a:off x="173042" y="2996952"/>
            <a:ext cx="3816424" cy="1296144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400" b="1" spc="-1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papel dos biocombustíveis na matriz</a:t>
            </a:r>
            <a:endParaRPr lang="pt-BR" sz="2400" b="1" spc="-1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Pentágono 13"/>
          <p:cNvSpPr/>
          <p:nvPr/>
        </p:nvSpPr>
        <p:spPr>
          <a:xfrm>
            <a:off x="173042" y="4606213"/>
            <a:ext cx="3816424" cy="1296144"/>
          </a:xfrm>
          <a:prstGeom prst="homePlate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400" b="1" spc="-1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sustentabilidade</a:t>
            </a:r>
            <a:endParaRPr lang="pt-BR" sz="2400" b="1" spc="-1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Pentágono 14"/>
          <p:cNvSpPr/>
          <p:nvPr/>
        </p:nvSpPr>
        <p:spPr>
          <a:xfrm rot="10800000">
            <a:off x="5141594" y="2996952"/>
            <a:ext cx="3888432" cy="1296144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dk1"/>
              </a:solidFill>
            </a:endParaRPr>
          </a:p>
        </p:txBody>
      </p:sp>
      <p:sp>
        <p:nvSpPr>
          <p:cNvPr id="16" name="Pentágono 15"/>
          <p:cNvSpPr/>
          <p:nvPr/>
        </p:nvSpPr>
        <p:spPr>
          <a:xfrm rot="10800000">
            <a:off x="5141594" y="4581128"/>
            <a:ext cx="3888432" cy="1296144"/>
          </a:xfrm>
          <a:prstGeom prst="homePlate">
            <a:avLst/>
          </a:prstGeom>
          <a:solidFill>
            <a:srgbClr val="FFCC66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spc="-100" dirty="0">
              <a:solidFill>
                <a:schemeClr val="dk1"/>
              </a:solidFill>
            </a:endParaRPr>
          </a:p>
        </p:txBody>
      </p:sp>
      <p:sp>
        <p:nvSpPr>
          <p:cNvPr id="17" name="Losango 16"/>
          <p:cNvSpPr/>
          <p:nvPr/>
        </p:nvSpPr>
        <p:spPr>
          <a:xfrm>
            <a:off x="3300559" y="3212976"/>
            <a:ext cx="2520280" cy="2478324"/>
          </a:xfrm>
          <a:prstGeom prst="diamond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8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18" name="Retângulo 17"/>
          <p:cNvSpPr/>
          <p:nvPr/>
        </p:nvSpPr>
        <p:spPr>
          <a:xfrm>
            <a:off x="5506451" y="3139886"/>
            <a:ext cx="350616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b="1" spc="-1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regras de comercialização</a:t>
            </a:r>
            <a:endParaRPr lang="pt-BR" sz="2400" b="1" spc="-1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9" name="Retângulo 18"/>
          <p:cNvSpPr/>
          <p:nvPr/>
        </p:nvSpPr>
        <p:spPr>
          <a:xfrm>
            <a:off x="5578458" y="4777231"/>
            <a:ext cx="336215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b="1" spc="-1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novos </a:t>
            </a:r>
            <a:br>
              <a:rPr lang="pt-BR" sz="2400" b="1" spc="-100" dirty="0" smtClean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pt-BR" sz="2400" b="1" spc="-1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biocombustíveis</a:t>
            </a:r>
            <a:endParaRPr lang="pt-BR" sz="2400" b="1" spc="-1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20" name="Group 4"/>
          <p:cNvGrpSpPr>
            <a:grpSpLocks noChangeAspect="1"/>
          </p:cNvGrpSpPr>
          <p:nvPr/>
        </p:nvGrpSpPr>
        <p:grpSpPr bwMode="auto">
          <a:xfrm>
            <a:off x="3865443" y="3877419"/>
            <a:ext cx="1352550" cy="1149350"/>
            <a:chOff x="2439" y="1626"/>
            <a:chExt cx="852" cy="724"/>
          </a:xfrm>
          <a:solidFill>
            <a:schemeClr val="bg2">
              <a:lumMod val="50000"/>
            </a:schemeClr>
          </a:solidFill>
        </p:grpSpPr>
        <p:sp>
          <p:nvSpPr>
            <p:cNvPr id="21" name="AutoShape 3"/>
            <p:cNvSpPr>
              <a:spLocks noChangeAspect="1" noChangeArrowheads="1" noTextEdit="1"/>
            </p:cNvSpPr>
            <p:nvPr/>
          </p:nvSpPr>
          <p:spPr bwMode="auto">
            <a:xfrm>
              <a:off x="2439" y="1626"/>
              <a:ext cx="852" cy="7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pic>
          <p:nvPicPr>
            <p:cNvPr id="22" name="Picture 5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39" y="1626"/>
              <a:ext cx="854" cy="726"/>
            </a:xfrm>
            <a:prstGeom prst="rect">
              <a:avLst/>
            </a:prstGeom>
            <a:solidFill>
              <a:schemeClr val="bg2">
                <a:lumMod val="50000"/>
                <a:alpha val="4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" name="Retângulo 22"/>
          <p:cNvSpPr/>
          <p:nvPr/>
        </p:nvSpPr>
        <p:spPr>
          <a:xfrm>
            <a:off x="135995" y="1052736"/>
            <a:ext cx="88046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b="1" dirty="0" smtClean="0"/>
              <a:t>Expandir a </a:t>
            </a:r>
            <a:r>
              <a:rPr lang="pt-BR" sz="2400" b="1" dirty="0"/>
              <a:t>produção de </a:t>
            </a:r>
            <a:r>
              <a:rPr lang="pt-BR" sz="2400" b="1" dirty="0" smtClean="0"/>
              <a:t>biocombustíveis no Brasil,</a:t>
            </a:r>
            <a:r>
              <a:rPr lang="pt-BR" sz="2400" dirty="0" smtClean="0"/>
              <a:t>  baseada </a:t>
            </a:r>
            <a:r>
              <a:rPr lang="pt-BR" sz="2400" dirty="0"/>
              <a:t>na previsibilidade, na sustentabilidade </a:t>
            </a:r>
            <a:r>
              <a:rPr lang="pt-BR" sz="2400" dirty="0" smtClean="0"/>
              <a:t>ambiental, econômica </a:t>
            </a:r>
            <a:r>
              <a:rPr lang="pt-BR" sz="2400" dirty="0"/>
              <a:t>e social, </a:t>
            </a:r>
            <a:r>
              <a:rPr lang="pt-BR" sz="2400" dirty="0" smtClean="0"/>
              <a:t>e compatível </a:t>
            </a:r>
            <a:r>
              <a:rPr lang="pt-BR" sz="2400" dirty="0"/>
              <a:t>com o crescimento do </a:t>
            </a:r>
            <a:r>
              <a:rPr lang="pt-BR" sz="2400" dirty="0" smtClean="0"/>
              <a:t>mercado.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146625341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tângulo 79"/>
          <p:cNvSpPr/>
          <p:nvPr/>
        </p:nvSpPr>
        <p:spPr>
          <a:xfrm>
            <a:off x="0" y="6235700"/>
            <a:ext cx="9144000" cy="622300"/>
          </a:xfrm>
          <a:prstGeom prst="rect">
            <a:avLst/>
          </a:prstGeom>
          <a:solidFill>
            <a:srgbClr val="002A5E"/>
          </a:solidFill>
          <a:ln>
            <a:solidFill>
              <a:srgbClr val="002A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/>
          </a:p>
        </p:txBody>
      </p:sp>
      <p:pic>
        <p:nvPicPr>
          <p:cNvPr id="32771" name="Imagem 8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3413" y="6313488"/>
            <a:ext cx="80645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CaixaDeTexto 81"/>
          <p:cNvSpPr txBox="1">
            <a:spLocks noChangeArrowheads="1"/>
          </p:cNvSpPr>
          <p:nvPr/>
        </p:nvSpPr>
        <p:spPr bwMode="auto">
          <a:xfrm>
            <a:off x="5748338" y="6294438"/>
            <a:ext cx="24971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pt-BR" altLang="pt-BR" sz="1400">
                <a:solidFill>
                  <a:schemeClr val="bg1"/>
                </a:solidFill>
              </a:rPr>
              <a:t>Empresa de Pesquisa Energética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pt-BR" altLang="pt-BR" sz="1400">
                <a:solidFill>
                  <a:schemeClr val="bg1"/>
                </a:solidFill>
              </a:rPr>
              <a:t>Ministério de Minas e Energia</a:t>
            </a:r>
          </a:p>
        </p:txBody>
      </p:sp>
      <p:sp>
        <p:nvSpPr>
          <p:cNvPr id="7" name="Título 7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881063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BR" sz="3200" b="1" dirty="0">
                <a:solidFill>
                  <a:schemeClr val="tx2"/>
                </a:solidFill>
              </a:rPr>
              <a:t>Participação da </a:t>
            </a:r>
            <a:r>
              <a:rPr lang="pt-BR" sz="3200" b="1" dirty="0" smtClean="0">
                <a:solidFill>
                  <a:schemeClr val="tx2"/>
                </a:solidFill>
              </a:rPr>
              <a:t>DPG/EPE</a:t>
            </a:r>
            <a:br>
              <a:rPr lang="pt-BR" sz="3200" b="1" dirty="0" smtClean="0">
                <a:solidFill>
                  <a:schemeClr val="tx2"/>
                </a:solidFill>
              </a:rPr>
            </a:br>
            <a:r>
              <a:rPr lang="pt-BR" sz="2800" b="1" dirty="0" smtClean="0">
                <a:solidFill>
                  <a:schemeClr val="tx2"/>
                </a:solidFill>
              </a:rPr>
              <a:t>Elaboração </a:t>
            </a:r>
            <a:r>
              <a:rPr lang="pt-BR" sz="2800" b="1" dirty="0">
                <a:solidFill>
                  <a:schemeClr val="tx2"/>
                </a:solidFill>
              </a:rPr>
              <a:t>de Nota Técnica  </a:t>
            </a:r>
            <a:r>
              <a:rPr lang="pt-BR" sz="2800" b="1" dirty="0" smtClean="0">
                <a:solidFill>
                  <a:schemeClr val="tx2"/>
                </a:solidFill>
              </a:rPr>
              <a:t>Para Cada Eixo Estratégico</a:t>
            </a:r>
            <a:endParaRPr lang="pt-BR" sz="3200" b="1" dirty="0">
              <a:solidFill>
                <a:schemeClr val="tx2"/>
              </a:solidFill>
            </a:endParaRPr>
          </a:p>
        </p:txBody>
      </p:sp>
      <p:sp>
        <p:nvSpPr>
          <p:cNvPr id="10" name="CaixaDeTexto 82"/>
          <p:cNvSpPr txBox="1">
            <a:spLocks noChangeArrowheads="1"/>
          </p:cNvSpPr>
          <p:nvPr/>
        </p:nvSpPr>
        <p:spPr bwMode="auto">
          <a:xfrm>
            <a:off x="225425" y="6284913"/>
            <a:ext cx="192783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400" dirty="0" smtClean="0">
                <a:solidFill>
                  <a:srgbClr val="FCCA80"/>
                </a:solidFill>
              </a:rPr>
              <a:t>Reunião do RENOVABIO</a:t>
            </a:r>
            <a:endParaRPr lang="pt-BR" altLang="pt-BR" sz="1400" dirty="0">
              <a:solidFill>
                <a:srgbClr val="FCCA80"/>
              </a:solidFill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478061" y="1484784"/>
            <a:ext cx="8117086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1200"/>
              </a:spcBef>
              <a:spcAft>
                <a:spcPts val="1200"/>
              </a:spcAft>
            </a:pPr>
            <a:r>
              <a:rPr lang="pt-BR" sz="2800" b="1" dirty="0"/>
              <a:t>ESTRUTURA DAS NOTAS TÉCNICAS</a:t>
            </a:r>
            <a:endParaRPr lang="pt-BR" sz="2800" cap="all" dirty="0" smtClean="0"/>
          </a:p>
          <a:p>
            <a:pPr marL="342900" lvl="0" indent="-3429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pt-BR" sz="2800" cap="all" dirty="0" smtClean="0"/>
              <a:t>introdução</a:t>
            </a:r>
            <a:endParaRPr lang="pt-BR" sz="2800" dirty="0"/>
          </a:p>
          <a:p>
            <a:pPr marL="342900" lvl="0" indent="-3429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pt-BR" sz="2800" cap="all" dirty="0"/>
              <a:t>Experiências, Princípios, instrumentos </a:t>
            </a:r>
            <a:r>
              <a:rPr lang="pt-BR" sz="2800" cap="all" dirty="0" smtClean="0"/>
              <a:t>e </a:t>
            </a:r>
            <a:r>
              <a:rPr lang="pt-BR" sz="2800" cap="all" dirty="0"/>
              <a:t>Boas práticas </a:t>
            </a:r>
            <a:endParaRPr lang="pt-BR" sz="2800" dirty="0"/>
          </a:p>
          <a:p>
            <a:pPr marL="342900" lvl="0" indent="-3429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pt-BR" sz="2800" cap="all" dirty="0"/>
              <a:t>Desafios Técnicos e </a:t>
            </a:r>
            <a:r>
              <a:rPr lang="pt-BR" sz="2800" cap="all" dirty="0" smtClean="0"/>
              <a:t>econômicos</a:t>
            </a:r>
            <a:endParaRPr lang="pt-BR" sz="2800" dirty="0"/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pt-BR" sz="2800" cap="all" dirty="0" smtClean="0"/>
              <a:t>Considerações </a:t>
            </a:r>
            <a:r>
              <a:rPr lang="pt-BR" sz="2800" cap="all" dirty="0"/>
              <a:t>e Próximos </a:t>
            </a:r>
            <a:r>
              <a:rPr lang="pt-BR" sz="2800" cap="all" dirty="0" smtClean="0"/>
              <a:t>Passos</a:t>
            </a:r>
            <a:endParaRPr lang="pt-BR" sz="2800" cap="all" dirty="0"/>
          </a:p>
        </p:txBody>
      </p:sp>
    </p:spTree>
    <p:extLst>
      <p:ext uri="{BB962C8B-B14F-4D97-AF65-F5344CB8AC3E}">
        <p14:creationId xmlns:p14="http://schemas.microsoft.com/office/powerpoint/2010/main" val="246554440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Resultado de imagem para finalizada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3775" y="4578632"/>
            <a:ext cx="1664841" cy="1715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0" name="Retângulo 79"/>
          <p:cNvSpPr/>
          <p:nvPr/>
        </p:nvSpPr>
        <p:spPr>
          <a:xfrm>
            <a:off x="0" y="6235700"/>
            <a:ext cx="9144000" cy="622300"/>
          </a:xfrm>
          <a:prstGeom prst="rect">
            <a:avLst/>
          </a:prstGeom>
          <a:solidFill>
            <a:srgbClr val="002A5E"/>
          </a:solidFill>
          <a:ln>
            <a:solidFill>
              <a:srgbClr val="002A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/>
          </a:p>
        </p:txBody>
      </p:sp>
      <p:pic>
        <p:nvPicPr>
          <p:cNvPr id="32771" name="Imagem 8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3413" y="6313488"/>
            <a:ext cx="80645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CaixaDeTexto 81"/>
          <p:cNvSpPr txBox="1">
            <a:spLocks noChangeArrowheads="1"/>
          </p:cNvSpPr>
          <p:nvPr/>
        </p:nvSpPr>
        <p:spPr bwMode="auto">
          <a:xfrm>
            <a:off x="5748338" y="6294438"/>
            <a:ext cx="24971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pt-BR" altLang="pt-BR" sz="1400">
                <a:solidFill>
                  <a:schemeClr val="bg1"/>
                </a:solidFill>
              </a:rPr>
              <a:t>Empresa de Pesquisa Energética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pt-BR" altLang="pt-BR" sz="1400">
                <a:solidFill>
                  <a:schemeClr val="bg1"/>
                </a:solidFill>
              </a:rPr>
              <a:t>Ministério de Minas e Energia</a:t>
            </a:r>
          </a:p>
        </p:txBody>
      </p:sp>
      <p:sp>
        <p:nvSpPr>
          <p:cNvPr id="7" name="Título 7"/>
          <p:cNvSpPr>
            <a:spLocks noGrp="1"/>
          </p:cNvSpPr>
          <p:nvPr>
            <p:ph type="title"/>
          </p:nvPr>
        </p:nvSpPr>
        <p:spPr>
          <a:xfrm>
            <a:off x="127668" y="44624"/>
            <a:ext cx="8888663" cy="678534"/>
          </a:xfrm>
        </p:spPr>
        <p:txBody>
          <a:bodyPr>
            <a:noAutofit/>
          </a:bodyPr>
          <a:lstStyle/>
          <a:p>
            <a:r>
              <a:rPr lang="pt-BR" sz="3200" b="1" dirty="0" smtClean="0">
                <a:solidFill>
                  <a:schemeClr val="tx2"/>
                </a:solidFill>
              </a:rPr>
              <a:t>NT1: PAPEL </a:t>
            </a:r>
            <a:r>
              <a:rPr lang="pt-BR" sz="3200" b="1" dirty="0">
                <a:solidFill>
                  <a:schemeClr val="tx2"/>
                </a:solidFill>
              </a:rPr>
              <a:t>DOS BIOCOMBUSTÍVEIS NA MATRIZ</a:t>
            </a:r>
            <a:endParaRPr lang="pt-BR" sz="3200" b="1" dirty="0">
              <a:solidFill>
                <a:schemeClr val="tx2"/>
              </a:solidFill>
              <a:latin typeface="Calibri Light" panose="020F0302020204030204" pitchFamily="34" charset="0"/>
            </a:endParaRPr>
          </a:p>
        </p:txBody>
      </p:sp>
      <p:sp>
        <p:nvSpPr>
          <p:cNvPr id="10" name="CaixaDeTexto 82"/>
          <p:cNvSpPr txBox="1">
            <a:spLocks noChangeArrowheads="1"/>
          </p:cNvSpPr>
          <p:nvPr/>
        </p:nvSpPr>
        <p:spPr bwMode="auto">
          <a:xfrm>
            <a:off x="225425" y="6284913"/>
            <a:ext cx="192783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400" dirty="0" smtClean="0">
                <a:solidFill>
                  <a:srgbClr val="FCCA80"/>
                </a:solidFill>
              </a:rPr>
              <a:t>Reunião do RENOVABIO</a:t>
            </a:r>
            <a:endParaRPr lang="pt-BR" altLang="pt-BR" sz="1400" dirty="0">
              <a:solidFill>
                <a:srgbClr val="FCCA80"/>
              </a:solidFill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225426" y="764704"/>
            <a:ext cx="8739062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pt-BR" sz="2000" b="1" cap="all" dirty="0" smtClean="0"/>
              <a:t>Introdução</a:t>
            </a:r>
          </a:p>
          <a:p>
            <a:pPr lvl="0" algn="just"/>
            <a:endParaRPr lang="pt-BR" sz="3200" b="1" cap="all" dirty="0"/>
          </a:p>
          <a:p>
            <a:pPr lvl="0" algn="just"/>
            <a:r>
              <a:rPr lang="pt-BR" sz="2000" dirty="0"/>
              <a:t>Inserção dos biocombustíveis na matriz energética brasileira e mundial</a:t>
            </a:r>
          </a:p>
          <a:p>
            <a:pPr lvl="0" algn="just"/>
            <a:r>
              <a:rPr lang="pt-BR" sz="2000" dirty="0" smtClean="0"/>
              <a:t>A dependência </a:t>
            </a:r>
            <a:r>
              <a:rPr lang="pt-BR" sz="2000" dirty="0"/>
              <a:t>de combustíveis fósseis e </a:t>
            </a:r>
            <a:r>
              <a:rPr lang="pt-BR" sz="2000" dirty="0" smtClean="0"/>
              <a:t>a questão </a:t>
            </a:r>
            <a:r>
              <a:rPr lang="pt-BR" sz="2000" dirty="0"/>
              <a:t>ambiental</a:t>
            </a:r>
          </a:p>
          <a:p>
            <a:pPr lvl="0" algn="just"/>
            <a:r>
              <a:rPr lang="pt-BR" sz="2000" dirty="0"/>
              <a:t>Mudanças climáticas e acordos internacionais de redução de emissões de </a:t>
            </a:r>
            <a:r>
              <a:rPr lang="pt-BR" sz="2000" dirty="0" err="1"/>
              <a:t>GEEs</a:t>
            </a:r>
            <a:endParaRPr lang="pt-BR" sz="2000" dirty="0"/>
          </a:p>
          <a:p>
            <a:pPr lvl="0" algn="just"/>
            <a:r>
              <a:rPr lang="pt-BR" sz="2000" dirty="0"/>
              <a:t>Políticas e incentivos aos biocombustíveis no </a:t>
            </a:r>
            <a:r>
              <a:rPr lang="pt-BR" sz="2000" dirty="0" smtClean="0"/>
              <a:t>mundo</a:t>
            </a:r>
          </a:p>
          <a:p>
            <a:pPr lvl="0" algn="just"/>
            <a:endParaRPr lang="pt-BR" sz="2000" dirty="0" smtClean="0"/>
          </a:p>
          <a:p>
            <a:pPr lvl="0" algn="just"/>
            <a:endParaRPr lang="pt-BR" sz="2000" dirty="0"/>
          </a:p>
          <a:p>
            <a:pPr algn="just"/>
            <a:r>
              <a:rPr lang="pt-BR" sz="2000" b="1" cap="all" dirty="0" smtClean="0"/>
              <a:t>Experiências e instrumentos de inserção de biocombustíveis na matriz energética</a:t>
            </a:r>
          </a:p>
          <a:p>
            <a:pPr algn="just"/>
            <a:endParaRPr lang="pt-BR" sz="3200" b="1" cap="all" dirty="0" smtClean="0"/>
          </a:p>
          <a:p>
            <a:pPr lvl="0" algn="just"/>
            <a:r>
              <a:rPr lang="pt-BR" sz="2000" dirty="0" smtClean="0"/>
              <a:t>Brasil: caso de sucesso de inserção de biocombustíveis na matriz energética</a:t>
            </a:r>
            <a:endParaRPr lang="pt-BR" sz="1600" dirty="0" smtClean="0"/>
          </a:p>
          <a:p>
            <a:pPr lvl="0" algn="just"/>
            <a:r>
              <a:rPr lang="pt-BR" sz="2000" dirty="0" smtClean="0"/>
              <a:t>Outras </a:t>
            </a:r>
            <a:r>
              <a:rPr lang="pt-BR" sz="2000" dirty="0"/>
              <a:t>experiências internacionais  </a:t>
            </a:r>
          </a:p>
        </p:txBody>
      </p:sp>
      <p:sp>
        <p:nvSpPr>
          <p:cNvPr id="4" name="AutoShape 2" descr="Resultado de imagem para finalizada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5" name="AutoShape 4" descr="Resultado de imagem para finalizada">
            <a:hlinkClick r:id="rId6"/>
          </p:cNvPr>
          <p:cNvSpPr>
            <a:spLocks noChangeAspect="1" noChangeArrowheads="1"/>
          </p:cNvSpPr>
          <p:nvPr/>
        </p:nvSpPr>
        <p:spPr bwMode="auto">
          <a:xfrm>
            <a:off x="38100" y="-1379538"/>
            <a:ext cx="2800350" cy="2886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036967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" descr="Resultado de imagem para finalizada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05478">
            <a:off x="6617385" y="3789040"/>
            <a:ext cx="1664841" cy="1715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0" name="Retângulo 79"/>
          <p:cNvSpPr/>
          <p:nvPr/>
        </p:nvSpPr>
        <p:spPr>
          <a:xfrm>
            <a:off x="0" y="6235700"/>
            <a:ext cx="9144000" cy="622300"/>
          </a:xfrm>
          <a:prstGeom prst="rect">
            <a:avLst/>
          </a:prstGeom>
          <a:solidFill>
            <a:srgbClr val="002A5E"/>
          </a:solidFill>
          <a:ln>
            <a:solidFill>
              <a:srgbClr val="002A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/>
          </a:p>
        </p:txBody>
      </p:sp>
      <p:pic>
        <p:nvPicPr>
          <p:cNvPr id="32771" name="Imagem 8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3413" y="6313488"/>
            <a:ext cx="80645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CaixaDeTexto 81"/>
          <p:cNvSpPr txBox="1">
            <a:spLocks noChangeArrowheads="1"/>
          </p:cNvSpPr>
          <p:nvPr/>
        </p:nvSpPr>
        <p:spPr bwMode="auto">
          <a:xfrm>
            <a:off x="5748338" y="6294438"/>
            <a:ext cx="24971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pt-BR" altLang="pt-BR" sz="1400">
                <a:solidFill>
                  <a:schemeClr val="bg1"/>
                </a:solidFill>
              </a:rPr>
              <a:t>Empresa de Pesquisa Energética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pt-BR" altLang="pt-BR" sz="1400">
                <a:solidFill>
                  <a:schemeClr val="bg1"/>
                </a:solidFill>
              </a:rPr>
              <a:t>Ministério de Minas e Energia</a:t>
            </a:r>
          </a:p>
        </p:txBody>
      </p:sp>
      <p:sp>
        <p:nvSpPr>
          <p:cNvPr id="7" name="Título 7"/>
          <p:cNvSpPr>
            <a:spLocks noGrp="1"/>
          </p:cNvSpPr>
          <p:nvPr>
            <p:ph type="title"/>
          </p:nvPr>
        </p:nvSpPr>
        <p:spPr>
          <a:xfrm>
            <a:off x="127668" y="44624"/>
            <a:ext cx="8888663" cy="678534"/>
          </a:xfrm>
        </p:spPr>
        <p:txBody>
          <a:bodyPr>
            <a:noAutofit/>
          </a:bodyPr>
          <a:lstStyle/>
          <a:p>
            <a:r>
              <a:rPr lang="pt-BR" sz="3200" b="1" dirty="0" smtClean="0">
                <a:solidFill>
                  <a:schemeClr val="tx2"/>
                </a:solidFill>
              </a:rPr>
              <a:t>NT1: PAPEL </a:t>
            </a:r>
            <a:r>
              <a:rPr lang="pt-BR" sz="3200" b="1" dirty="0">
                <a:solidFill>
                  <a:schemeClr val="tx2"/>
                </a:solidFill>
              </a:rPr>
              <a:t>DOS BIOCOMBUSTÍVEIS NA MATRIZ</a:t>
            </a:r>
            <a:endParaRPr lang="pt-BR" sz="3200" b="1" dirty="0">
              <a:solidFill>
                <a:schemeClr val="tx2"/>
              </a:solidFill>
              <a:latin typeface="Calibri Light" panose="020F0302020204030204" pitchFamily="34" charset="0"/>
            </a:endParaRPr>
          </a:p>
        </p:txBody>
      </p:sp>
      <p:sp>
        <p:nvSpPr>
          <p:cNvPr id="10" name="CaixaDeTexto 82"/>
          <p:cNvSpPr txBox="1">
            <a:spLocks noChangeArrowheads="1"/>
          </p:cNvSpPr>
          <p:nvPr/>
        </p:nvSpPr>
        <p:spPr bwMode="auto">
          <a:xfrm>
            <a:off x="225425" y="6284913"/>
            <a:ext cx="192783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400" dirty="0" smtClean="0">
                <a:solidFill>
                  <a:srgbClr val="FCCA80"/>
                </a:solidFill>
              </a:rPr>
              <a:t>Reunião do RENOVABIO</a:t>
            </a:r>
            <a:endParaRPr lang="pt-BR" altLang="pt-BR" sz="1400" dirty="0">
              <a:solidFill>
                <a:srgbClr val="FCCA80"/>
              </a:solidFill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225426" y="764704"/>
            <a:ext cx="8739062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/>
              <a:t> </a:t>
            </a:r>
            <a:r>
              <a:rPr lang="pt-BR" sz="2000" b="1" cap="all" dirty="0" smtClean="0"/>
              <a:t>Desafios </a:t>
            </a:r>
            <a:r>
              <a:rPr lang="pt-BR" sz="2000" b="1" cap="all" dirty="0"/>
              <a:t>Técnicos e </a:t>
            </a:r>
            <a:r>
              <a:rPr lang="pt-BR" sz="2000" b="1" cap="all" dirty="0" smtClean="0"/>
              <a:t>econômicos</a:t>
            </a:r>
          </a:p>
          <a:p>
            <a:endParaRPr lang="pt-BR" sz="3200" b="1" cap="all" dirty="0"/>
          </a:p>
          <a:p>
            <a:pPr lvl="0" algn="just"/>
            <a:r>
              <a:rPr lang="pt-BR" sz="2000" dirty="0"/>
              <a:t>Identificação dos desafios técnicos e econômicos por biocombustível para a inserção e/ou ampliação na matriz energética nacional</a:t>
            </a:r>
            <a:endParaRPr lang="pt-BR" sz="1600" dirty="0"/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pt-BR" dirty="0"/>
              <a:t>Etanol: Competitividade, Endividamento, Tributação, Externalidades, Produtividade/Rendimento, Eficiência, Expansão de capacidade, </a:t>
            </a:r>
            <a:r>
              <a:rPr lang="pt-BR" dirty="0" smtClean="0"/>
              <a:t>E2G e Logística.</a:t>
            </a:r>
            <a:endParaRPr lang="pt-BR" sz="1400" dirty="0"/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pt-BR" dirty="0"/>
              <a:t>Biodiesel: Diversificação de matéria-prima, Competitividade, Tributação, Externalidades, Garantia de motores, P&amp;D </a:t>
            </a:r>
            <a:r>
              <a:rPr lang="pt-BR" dirty="0" smtClean="0"/>
              <a:t>na fase agrícola e Logística.</a:t>
            </a:r>
            <a:endParaRPr lang="pt-BR" sz="1400" dirty="0"/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pt-BR" dirty="0"/>
              <a:t>Bioeletricidade: Eficientização, Financiamento, </a:t>
            </a:r>
            <a:r>
              <a:rPr lang="pt-BR" i="1" dirty="0"/>
              <a:t>Pool</a:t>
            </a:r>
            <a:r>
              <a:rPr lang="pt-BR" dirty="0"/>
              <a:t> de </a:t>
            </a:r>
            <a:r>
              <a:rPr lang="pt-BR" dirty="0" smtClean="0"/>
              <a:t>receita e Transmissão.</a:t>
            </a:r>
            <a:endParaRPr lang="pt-BR" sz="1400" dirty="0"/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pt-BR" dirty="0" smtClean="0"/>
              <a:t>Biogás/Biometano </a:t>
            </a:r>
            <a:r>
              <a:rPr lang="pt-BR" dirty="0"/>
              <a:t>e BioQAv: P&amp;D, Especificação, </a:t>
            </a:r>
            <a:r>
              <a:rPr lang="pt-BR" dirty="0" smtClean="0"/>
              <a:t>Financiamento e Regulação.</a:t>
            </a:r>
            <a:endParaRPr lang="pt-BR" sz="1400" dirty="0"/>
          </a:p>
          <a:p>
            <a:r>
              <a:rPr lang="pt-BR" sz="2000" dirty="0"/>
              <a:t> </a:t>
            </a:r>
            <a:endParaRPr lang="pt-BR" sz="2000" dirty="0" smtClean="0"/>
          </a:p>
          <a:p>
            <a:endParaRPr lang="pt-BR" sz="2000" dirty="0" smtClean="0"/>
          </a:p>
          <a:p>
            <a:r>
              <a:rPr lang="pt-BR" sz="2000" b="1" cap="all" dirty="0" smtClean="0"/>
              <a:t>Considerações </a:t>
            </a:r>
            <a:r>
              <a:rPr lang="pt-BR" sz="2000" b="1" cap="all" dirty="0"/>
              <a:t>e Próximos Passos </a:t>
            </a:r>
            <a:endParaRPr lang="pt-BR" sz="2000" b="1" cap="all" dirty="0" smtClean="0"/>
          </a:p>
          <a:p>
            <a:endParaRPr lang="pt-BR" sz="3200" b="1" cap="all" dirty="0"/>
          </a:p>
          <a:p>
            <a:pPr lvl="0" algn="just"/>
            <a:r>
              <a:rPr lang="pt-BR" sz="2000" dirty="0" smtClean="0"/>
              <a:t>Princípios </a:t>
            </a:r>
            <a:r>
              <a:rPr lang="pt-BR" sz="2000" dirty="0"/>
              <a:t>que devem embasar o arcabouço legal e regulatório e as políticas para novos </a:t>
            </a:r>
            <a:r>
              <a:rPr lang="pt-BR" sz="2000" dirty="0" smtClean="0"/>
              <a:t>biocombustíveis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154619534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" descr="Resultado de imagem para finalizada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38188">
            <a:off x="6876256" y="3068960"/>
            <a:ext cx="1664841" cy="1715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0" name="Retângulo 79"/>
          <p:cNvSpPr/>
          <p:nvPr/>
        </p:nvSpPr>
        <p:spPr>
          <a:xfrm>
            <a:off x="0" y="6235700"/>
            <a:ext cx="9144000" cy="622300"/>
          </a:xfrm>
          <a:prstGeom prst="rect">
            <a:avLst/>
          </a:prstGeom>
          <a:solidFill>
            <a:srgbClr val="002A5E"/>
          </a:solidFill>
          <a:ln>
            <a:solidFill>
              <a:srgbClr val="002A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/>
          </a:p>
        </p:txBody>
      </p:sp>
      <p:pic>
        <p:nvPicPr>
          <p:cNvPr id="32771" name="Imagem 8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3413" y="6313488"/>
            <a:ext cx="80645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CaixaDeTexto 81"/>
          <p:cNvSpPr txBox="1">
            <a:spLocks noChangeArrowheads="1"/>
          </p:cNvSpPr>
          <p:nvPr/>
        </p:nvSpPr>
        <p:spPr bwMode="auto">
          <a:xfrm>
            <a:off x="5748338" y="6294438"/>
            <a:ext cx="24971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pt-BR" altLang="pt-BR" sz="1400">
                <a:solidFill>
                  <a:schemeClr val="bg1"/>
                </a:solidFill>
              </a:rPr>
              <a:t>Empresa de Pesquisa Energética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pt-BR" altLang="pt-BR" sz="1400">
                <a:solidFill>
                  <a:schemeClr val="bg1"/>
                </a:solidFill>
              </a:rPr>
              <a:t>Ministério de Minas e Energia</a:t>
            </a:r>
          </a:p>
        </p:txBody>
      </p:sp>
      <p:sp>
        <p:nvSpPr>
          <p:cNvPr id="7" name="Título 7"/>
          <p:cNvSpPr>
            <a:spLocks noGrp="1"/>
          </p:cNvSpPr>
          <p:nvPr>
            <p:ph type="title"/>
          </p:nvPr>
        </p:nvSpPr>
        <p:spPr>
          <a:xfrm>
            <a:off x="127668" y="116632"/>
            <a:ext cx="8888663" cy="606526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BR" sz="3200" b="1" dirty="0" smtClean="0">
                <a:solidFill>
                  <a:schemeClr val="tx2"/>
                </a:solidFill>
              </a:rPr>
              <a:t>NT2: NOVOS </a:t>
            </a:r>
            <a:r>
              <a:rPr lang="pt-BR" sz="3200" b="1" dirty="0">
                <a:solidFill>
                  <a:schemeClr val="tx2"/>
                </a:solidFill>
              </a:rPr>
              <a:t>BIOCOMBUSTÍVEIS</a:t>
            </a:r>
          </a:p>
        </p:txBody>
      </p:sp>
      <p:sp>
        <p:nvSpPr>
          <p:cNvPr id="10" name="CaixaDeTexto 82"/>
          <p:cNvSpPr txBox="1">
            <a:spLocks noChangeArrowheads="1"/>
          </p:cNvSpPr>
          <p:nvPr/>
        </p:nvSpPr>
        <p:spPr bwMode="auto">
          <a:xfrm>
            <a:off x="225425" y="6284913"/>
            <a:ext cx="192783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400" dirty="0" smtClean="0">
                <a:solidFill>
                  <a:srgbClr val="FCCA80"/>
                </a:solidFill>
              </a:rPr>
              <a:t>Reunião do RENOVABIO</a:t>
            </a:r>
            <a:endParaRPr lang="pt-BR" altLang="pt-BR" sz="1400" dirty="0">
              <a:solidFill>
                <a:srgbClr val="FCCA80"/>
              </a:solidFill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225424" y="666584"/>
            <a:ext cx="8667055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pt-BR" b="1" cap="all" dirty="0" smtClean="0"/>
              <a:t>Introdução</a:t>
            </a:r>
          </a:p>
          <a:p>
            <a:pPr lvl="0" algn="just"/>
            <a:endParaRPr lang="pt-BR" b="1" cap="all" dirty="0"/>
          </a:p>
          <a:p>
            <a:pPr lvl="0" algn="just"/>
            <a:r>
              <a:rPr lang="pt-BR" dirty="0"/>
              <a:t>Ampliação do papel dos </a:t>
            </a:r>
            <a:r>
              <a:rPr lang="pt-BR" dirty="0" smtClean="0"/>
              <a:t>novos biocombustíveis </a:t>
            </a:r>
            <a:r>
              <a:rPr lang="pt-BR" dirty="0"/>
              <a:t>na matriz energética (motivações: redução de dependência de combustíveis fósseis, questão ambiental / climática, inovação e efeitos socioeconômicos na cadeia produtiva)</a:t>
            </a:r>
          </a:p>
          <a:p>
            <a:pPr lvl="0" algn="just"/>
            <a:r>
              <a:rPr lang="pt-BR" dirty="0"/>
              <a:t>Papel do P&amp;D na viabilização de novos biocombustíveis</a:t>
            </a:r>
          </a:p>
          <a:p>
            <a:pPr lvl="0" algn="just"/>
            <a:r>
              <a:rPr lang="pt-BR" dirty="0"/>
              <a:t>Políticas e incentivos a novos biocombustíveis no </a:t>
            </a:r>
            <a:r>
              <a:rPr lang="pt-BR" dirty="0" smtClean="0"/>
              <a:t>mundo</a:t>
            </a:r>
          </a:p>
          <a:p>
            <a:pPr lvl="0" algn="just"/>
            <a:endParaRPr lang="pt-BR" dirty="0"/>
          </a:p>
          <a:p>
            <a:pPr algn="just"/>
            <a:r>
              <a:rPr lang="pt-BR" b="1" cap="all" dirty="0" smtClean="0"/>
              <a:t>Experiências </a:t>
            </a:r>
            <a:r>
              <a:rPr lang="pt-BR" b="1" cap="all" dirty="0"/>
              <a:t>e instrumentos de inserção de novos BIOCOMBUSTÍVEIS NA MATRIZ </a:t>
            </a:r>
            <a:r>
              <a:rPr lang="pt-BR" b="1" cap="all" dirty="0" smtClean="0"/>
              <a:t>ENERGÉTICA</a:t>
            </a:r>
          </a:p>
          <a:p>
            <a:pPr lvl="0" algn="just"/>
            <a:r>
              <a:rPr lang="pt-BR" dirty="0" smtClean="0"/>
              <a:t>Experiência brasileira</a:t>
            </a:r>
          </a:p>
          <a:p>
            <a:pPr lvl="0" algn="just"/>
            <a:r>
              <a:rPr lang="pt-BR" dirty="0" smtClean="0"/>
              <a:t>Outras </a:t>
            </a:r>
            <a:r>
              <a:rPr lang="pt-BR" dirty="0"/>
              <a:t>experiências internacionais </a:t>
            </a:r>
            <a:endParaRPr lang="pt-BR" dirty="0" smtClean="0"/>
          </a:p>
          <a:p>
            <a:pPr lvl="0" algn="just"/>
            <a:endParaRPr lang="pt-BR" dirty="0" smtClean="0"/>
          </a:p>
          <a:p>
            <a:pPr lvl="0" algn="just"/>
            <a:r>
              <a:rPr lang="pt-BR" b="1" cap="all" dirty="0" smtClean="0"/>
              <a:t>Desafios </a:t>
            </a:r>
            <a:r>
              <a:rPr lang="pt-BR" b="1" cap="all" dirty="0"/>
              <a:t>Técnicos e </a:t>
            </a:r>
            <a:r>
              <a:rPr lang="pt-BR" b="1" cap="all" dirty="0" smtClean="0"/>
              <a:t>econômicos</a:t>
            </a:r>
            <a:endParaRPr lang="pt-BR" b="1" cap="all" dirty="0"/>
          </a:p>
          <a:p>
            <a:pPr lvl="0" algn="just"/>
            <a:r>
              <a:rPr lang="pt-BR" dirty="0"/>
              <a:t>Identificação dos desafios técnicos e econômicos para assegurar a inserção de novos biocombustíveis na matriz </a:t>
            </a:r>
            <a:r>
              <a:rPr lang="pt-BR" dirty="0" smtClean="0"/>
              <a:t>energética</a:t>
            </a:r>
          </a:p>
          <a:p>
            <a:pPr lvl="0" algn="just"/>
            <a:endParaRPr lang="pt-BR" dirty="0"/>
          </a:p>
          <a:p>
            <a:pPr lvl="0" algn="just"/>
            <a:r>
              <a:rPr lang="pt-BR" b="1" cap="all" dirty="0" smtClean="0"/>
              <a:t>Considerações </a:t>
            </a:r>
            <a:r>
              <a:rPr lang="pt-BR" b="1" cap="all" dirty="0"/>
              <a:t>e Próximos </a:t>
            </a:r>
            <a:r>
              <a:rPr lang="pt-BR" b="1" cap="all" dirty="0" smtClean="0"/>
              <a:t>Passos</a:t>
            </a:r>
            <a:endParaRPr lang="pt-BR" b="1" cap="all" dirty="0"/>
          </a:p>
          <a:p>
            <a:pPr lvl="0" algn="just"/>
            <a:r>
              <a:rPr lang="pt-BR" dirty="0" smtClean="0"/>
              <a:t>Princípios </a:t>
            </a:r>
            <a:r>
              <a:rPr lang="pt-BR" dirty="0"/>
              <a:t>que devem embasar o arcabouço legal e regulatório e as políticas para novos </a:t>
            </a:r>
            <a:r>
              <a:rPr lang="pt-BR" dirty="0" smtClean="0"/>
              <a:t>biocombustíveis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9112761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tângulo 79"/>
          <p:cNvSpPr/>
          <p:nvPr/>
        </p:nvSpPr>
        <p:spPr>
          <a:xfrm>
            <a:off x="0" y="6235700"/>
            <a:ext cx="9144000" cy="622300"/>
          </a:xfrm>
          <a:prstGeom prst="rect">
            <a:avLst/>
          </a:prstGeom>
          <a:solidFill>
            <a:srgbClr val="002A5E"/>
          </a:solidFill>
          <a:ln>
            <a:solidFill>
              <a:srgbClr val="002A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/>
          </a:p>
        </p:txBody>
      </p:sp>
      <p:pic>
        <p:nvPicPr>
          <p:cNvPr id="32771" name="Imagem 8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3413" y="6313488"/>
            <a:ext cx="80645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CaixaDeTexto 81"/>
          <p:cNvSpPr txBox="1">
            <a:spLocks noChangeArrowheads="1"/>
          </p:cNvSpPr>
          <p:nvPr/>
        </p:nvSpPr>
        <p:spPr bwMode="auto">
          <a:xfrm>
            <a:off x="5748338" y="6294438"/>
            <a:ext cx="24971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pt-BR" altLang="pt-BR" sz="1400">
                <a:solidFill>
                  <a:schemeClr val="bg1"/>
                </a:solidFill>
              </a:rPr>
              <a:t>Empresa de Pesquisa Energética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pt-BR" altLang="pt-BR" sz="1400">
                <a:solidFill>
                  <a:schemeClr val="bg1"/>
                </a:solidFill>
              </a:rPr>
              <a:t>Ministério de Minas e Energia</a:t>
            </a:r>
          </a:p>
        </p:txBody>
      </p:sp>
      <p:sp>
        <p:nvSpPr>
          <p:cNvPr id="7" name="Título 7"/>
          <p:cNvSpPr>
            <a:spLocks noGrp="1"/>
          </p:cNvSpPr>
          <p:nvPr>
            <p:ph type="title"/>
          </p:nvPr>
        </p:nvSpPr>
        <p:spPr>
          <a:xfrm>
            <a:off x="126999" y="230187"/>
            <a:ext cx="8888663" cy="606525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BR" sz="3200" b="1" dirty="0" smtClean="0">
                <a:solidFill>
                  <a:schemeClr val="tx2"/>
                </a:solidFill>
              </a:rPr>
              <a:t>NT3: SUSTENTABILIDADE</a:t>
            </a:r>
            <a:endParaRPr lang="pt-BR" sz="3200" b="1" dirty="0">
              <a:solidFill>
                <a:schemeClr val="tx2"/>
              </a:solidFill>
            </a:endParaRPr>
          </a:p>
        </p:txBody>
      </p:sp>
      <p:sp>
        <p:nvSpPr>
          <p:cNvPr id="10" name="CaixaDeTexto 82"/>
          <p:cNvSpPr txBox="1">
            <a:spLocks noChangeArrowheads="1"/>
          </p:cNvSpPr>
          <p:nvPr/>
        </p:nvSpPr>
        <p:spPr bwMode="auto">
          <a:xfrm>
            <a:off x="225425" y="6284913"/>
            <a:ext cx="192783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400" dirty="0" smtClean="0">
                <a:solidFill>
                  <a:srgbClr val="FCCA80"/>
                </a:solidFill>
              </a:rPr>
              <a:t>Reunião do RENOVABIO</a:t>
            </a:r>
            <a:endParaRPr lang="pt-BR" altLang="pt-BR" sz="1400" dirty="0">
              <a:solidFill>
                <a:srgbClr val="FCCA80"/>
              </a:solidFill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274476" y="781124"/>
            <a:ext cx="8595047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pt-BR" b="1" cap="all" dirty="0" smtClean="0"/>
              <a:t>Introdução</a:t>
            </a:r>
            <a:endParaRPr lang="pt-BR" sz="2800" b="1" cap="all" dirty="0"/>
          </a:p>
          <a:p>
            <a:pPr lvl="0" algn="just"/>
            <a:r>
              <a:rPr lang="pt-BR" dirty="0"/>
              <a:t>Definição conceitual de sustentabilidade: ambiental, social e econômica</a:t>
            </a:r>
          </a:p>
          <a:p>
            <a:pPr lvl="0" algn="just"/>
            <a:r>
              <a:rPr lang="pt-BR" dirty="0"/>
              <a:t>A questão da sustentabilidade financeira</a:t>
            </a:r>
          </a:p>
          <a:p>
            <a:pPr lvl="0" algn="just"/>
            <a:r>
              <a:rPr lang="pt-BR" dirty="0"/>
              <a:t>Magnitude do potencial de biocombustíveis por critério de sustentabilidade</a:t>
            </a:r>
          </a:p>
          <a:p>
            <a:pPr lvl="1" algn="just"/>
            <a:r>
              <a:rPr lang="pt-BR" dirty="0"/>
              <a:t>Competição alimentos versus </a:t>
            </a:r>
            <a:r>
              <a:rPr lang="pt-BR" dirty="0" smtClean="0"/>
              <a:t>bioenergia</a:t>
            </a:r>
            <a:endParaRPr lang="pt-BR" dirty="0"/>
          </a:p>
          <a:p>
            <a:pPr lvl="1" algn="just"/>
            <a:r>
              <a:rPr lang="pt-BR" dirty="0"/>
              <a:t>Viabilidade econômica, incentivos, mandatos, </a:t>
            </a:r>
            <a:r>
              <a:rPr lang="pt-BR" dirty="0" smtClean="0"/>
              <a:t>emprego e renda</a:t>
            </a:r>
            <a:endParaRPr lang="pt-BR" dirty="0"/>
          </a:p>
          <a:p>
            <a:pPr lvl="1" algn="just"/>
            <a:r>
              <a:rPr lang="pt-BR" dirty="0"/>
              <a:t>Financiabilidade de </a:t>
            </a:r>
            <a:r>
              <a:rPr lang="pt-BR" dirty="0" smtClean="0"/>
              <a:t>projetos</a:t>
            </a:r>
          </a:p>
          <a:p>
            <a:pPr lvl="1" algn="just"/>
            <a:endParaRPr lang="pt-BR" dirty="0"/>
          </a:p>
          <a:p>
            <a:pPr lvl="0" algn="just"/>
            <a:r>
              <a:rPr lang="pt-BR" b="1" cap="all" dirty="0" smtClean="0"/>
              <a:t>Experiências </a:t>
            </a:r>
            <a:r>
              <a:rPr lang="pt-BR" b="1" cap="all" dirty="0"/>
              <a:t>e Princípios de </a:t>
            </a:r>
            <a:r>
              <a:rPr lang="pt-BR" b="1" cap="all" dirty="0" smtClean="0"/>
              <a:t>sustentabilidade</a:t>
            </a:r>
            <a:endParaRPr lang="pt-BR" sz="2800" b="1" cap="all" dirty="0"/>
          </a:p>
          <a:p>
            <a:pPr lvl="0" algn="just"/>
            <a:r>
              <a:rPr lang="pt-BR" dirty="0"/>
              <a:t>Experiência </a:t>
            </a:r>
            <a:r>
              <a:rPr lang="pt-BR" dirty="0" smtClean="0"/>
              <a:t>brasileira</a:t>
            </a:r>
            <a:endParaRPr lang="pt-BR" sz="1400" dirty="0"/>
          </a:p>
          <a:p>
            <a:pPr lvl="0" algn="just"/>
            <a:r>
              <a:rPr lang="pt-BR" dirty="0"/>
              <a:t>Outras experiências internacionais </a:t>
            </a:r>
            <a:endParaRPr lang="pt-BR" dirty="0" smtClean="0"/>
          </a:p>
          <a:p>
            <a:pPr lvl="0" algn="just"/>
            <a:endParaRPr lang="pt-BR" dirty="0" smtClean="0"/>
          </a:p>
          <a:p>
            <a:pPr algn="just"/>
            <a:r>
              <a:rPr lang="pt-BR" b="1" cap="all" dirty="0" smtClean="0"/>
              <a:t>Desafios </a:t>
            </a:r>
            <a:r>
              <a:rPr lang="pt-BR" b="1" cap="all" dirty="0"/>
              <a:t>Técnicos e </a:t>
            </a:r>
            <a:r>
              <a:rPr lang="pt-BR" b="1" cap="all" dirty="0" smtClean="0"/>
              <a:t>econômicos</a:t>
            </a:r>
            <a:endParaRPr lang="pt-BR" sz="2800" b="1" cap="all" dirty="0"/>
          </a:p>
          <a:p>
            <a:pPr lvl="0" algn="just"/>
            <a:r>
              <a:rPr lang="pt-BR" dirty="0"/>
              <a:t>Identificação dos desafios técnicos e econômicos por biocombustível para assegurar a sustentabilidade ambiental, social, econômica e </a:t>
            </a:r>
            <a:r>
              <a:rPr lang="pt-BR" dirty="0" smtClean="0"/>
              <a:t>financeira</a:t>
            </a:r>
          </a:p>
          <a:p>
            <a:pPr lvl="0" algn="just"/>
            <a:endParaRPr lang="pt-BR" sz="1400" dirty="0"/>
          </a:p>
          <a:p>
            <a:pPr algn="just"/>
            <a:r>
              <a:rPr lang="pt-BR" b="1" cap="all" dirty="0" smtClean="0"/>
              <a:t>Considerações </a:t>
            </a:r>
            <a:r>
              <a:rPr lang="pt-BR" b="1" cap="all" dirty="0"/>
              <a:t>e Próximos </a:t>
            </a:r>
            <a:r>
              <a:rPr lang="pt-BR" b="1" cap="all" dirty="0" smtClean="0"/>
              <a:t>Passos</a:t>
            </a:r>
            <a:endParaRPr lang="pt-BR" sz="2800" b="1" cap="all" dirty="0" smtClean="0"/>
          </a:p>
          <a:p>
            <a:pPr lvl="0" algn="just"/>
            <a:r>
              <a:rPr lang="pt-BR" dirty="0" smtClean="0"/>
              <a:t>Políticas </a:t>
            </a:r>
            <a:r>
              <a:rPr lang="pt-BR" dirty="0"/>
              <a:t>dos biocombustíveis </a:t>
            </a:r>
            <a:r>
              <a:rPr lang="pt-BR" dirty="0" smtClean="0"/>
              <a:t>visando </a:t>
            </a:r>
            <a:r>
              <a:rPr lang="pt-BR" dirty="0"/>
              <a:t>à sustentabilidade ambiental, social, econômica e </a:t>
            </a:r>
            <a:r>
              <a:rPr lang="pt-BR" dirty="0" smtClean="0"/>
              <a:t>financeira</a:t>
            </a:r>
            <a:endParaRPr lang="pt-BR" dirty="0"/>
          </a:p>
        </p:txBody>
      </p:sp>
      <p:pic>
        <p:nvPicPr>
          <p:cNvPr id="8" name="Picture 6" descr="Resultado de imagem para finalizada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6906" y="2570099"/>
            <a:ext cx="1664841" cy="1715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96678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tângulo 79"/>
          <p:cNvSpPr/>
          <p:nvPr/>
        </p:nvSpPr>
        <p:spPr>
          <a:xfrm>
            <a:off x="0" y="6235700"/>
            <a:ext cx="9144000" cy="622300"/>
          </a:xfrm>
          <a:prstGeom prst="rect">
            <a:avLst/>
          </a:prstGeom>
          <a:solidFill>
            <a:srgbClr val="002A5E"/>
          </a:solidFill>
          <a:ln>
            <a:solidFill>
              <a:srgbClr val="002A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/>
          </a:p>
        </p:txBody>
      </p:sp>
      <p:pic>
        <p:nvPicPr>
          <p:cNvPr id="32771" name="Imagem 8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3413" y="6313488"/>
            <a:ext cx="80645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CaixaDeTexto 81"/>
          <p:cNvSpPr txBox="1">
            <a:spLocks noChangeArrowheads="1"/>
          </p:cNvSpPr>
          <p:nvPr/>
        </p:nvSpPr>
        <p:spPr bwMode="auto">
          <a:xfrm>
            <a:off x="5748338" y="6294438"/>
            <a:ext cx="24971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pt-BR" altLang="pt-BR" sz="1400">
                <a:solidFill>
                  <a:schemeClr val="bg1"/>
                </a:solidFill>
              </a:rPr>
              <a:t>Empresa de Pesquisa Energética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pt-BR" altLang="pt-BR" sz="1400">
                <a:solidFill>
                  <a:schemeClr val="bg1"/>
                </a:solidFill>
              </a:rPr>
              <a:t>Ministério de Minas e Energia</a:t>
            </a:r>
          </a:p>
        </p:txBody>
      </p:sp>
      <p:sp>
        <p:nvSpPr>
          <p:cNvPr id="7" name="Título 7"/>
          <p:cNvSpPr>
            <a:spLocks noGrp="1"/>
          </p:cNvSpPr>
          <p:nvPr>
            <p:ph type="title"/>
          </p:nvPr>
        </p:nvSpPr>
        <p:spPr>
          <a:xfrm>
            <a:off x="127668" y="26732"/>
            <a:ext cx="8888663" cy="678534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BR" sz="3200" b="1" dirty="0" smtClean="0">
                <a:solidFill>
                  <a:schemeClr val="tx2"/>
                </a:solidFill>
              </a:rPr>
              <a:t>NT4: REGRAS </a:t>
            </a:r>
            <a:r>
              <a:rPr lang="pt-BR" sz="3200" b="1" dirty="0">
                <a:solidFill>
                  <a:schemeClr val="tx2"/>
                </a:solidFill>
              </a:rPr>
              <a:t>DE COMERCIALIZAÇÃO</a:t>
            </a:r>
          </a:p>
        </p:txBody>
      </p:sp>
      <p:sp>
        <p:nvSpPr>
          <p:cNvPr id="10" name="CaixaDeTexto 82"/>
          <p:cNvSpPr txBox="1">
            <a:spLocks noChangeArrowheads="1"/>
          </p:cNvSpPr>
          <p:nvPr/>
        </p:nvSpPr>
        <p:spPr bwMode="auto">
          <a:xfrm>
            <a:off x="225425" y="6284913"/>
            <a:ext cx="192783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400" dirty="0" smtClean="0">
                <a:solidFill>
                  <a:srgbClr val="FCCA80"/>
                </a:solidFill>
              </a:rPr>
              <a:t>Reunião do RENOVABIO</a:t>
            </a:r>
            <a:endParaRPr lang="pt-BR" altLang="pt-BR" sz="1400" dirty="0">
              <a:solidFill>
                <a:srgbClr val="FCCA80"/>
              </a:solidFill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287524" y="860401"/>
            <a:ext cx="856895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pt-BR" b="1" cap="all" dirty="0" smtClean="0"/>
              <a:t>introdução</a:t>
            </a:r>
            <a:endParaRPr lang="pt-BR" sz="2800" b="1" cap="all" dirty="0"/>
          </a:p>
          <a:p>
            <a:pPr lvl="0" algn="just"/>
            <a:r>
              <a:rPr lang="pt-BR" dirty="0" smtClean="0"/>
              <a:t>Condições </a:t>
            </a:r>
            <a:r>
              <a:rPr lang="pt-BR" dirty="0"/>
              <a:t>para formação e desenvolvimento de mercados de biocombustíveis</a:t>
            </a:r>
          </a:p>
          <a:p>
            <a:pPr lvl="0" algn="just"/>
            <a:r>
              <a:rPr lang="pt-BR" dirty="0" smtClean="0"/>
              <a:t>Princípios </a:t>
            </a:r>
            <a:r>
              <a:rPr lang="pt-BR" dirty="0"/>
              <a:t>e regras de comercialização </a:t>
            </a:r>
            <a:r>
              <a:rPr lang="pt-BR" dirty="0" smtClean="0"/>
              <a:t>visando </a:t>
            </a:r>
            <a:r>
              <a:rPr lang="pt-BR" dirty="0"/>
              <a:t>à ampliação </a:t>
            </a:r>
            <a:r>
              <a:rPr lang="pt-BR" dirty="0" smtClean="0"/>
              <a:t>dos biocombustíveis </a:t>
            </a:r>
            <a:r>
              <a:rPr lang="pt-BR" dirty="0"/>
              <a:t>na matriz</a:t>
            </a:r>
          </a:p>
          <a:p>
            <a:pPr lvl="0" algn="just"/>
            <a:r>
              <a:rPr lang="pt-BR" dirty="0"/>
              <a:t>Regras de comercialização de biocombustíveis no </a:t>
            </a:r>
            <a:r>
              <a:rPr lang="pt-BR" dirty="0" smtClean="0"/>
              <a:t>mundo</a:t>
            </a:r>
          </a:p>
          <a:p>
            <a:pPr lvl="0" algn="just"/>
            <a:endParaRPr lang="pt-BR" dirty="0"/>
          </a:p>
          <a:p>
            <a:pPr lvl="0" algn="just"/>
            <a:r>
              <a:rPr lang="pt-BR" b="1" cap="all" dirty="0" smtClean="0"/>
              <a:t>Experiências </a:t>
            </a:r>
            <a:r>
              <a:rPr lang="pt-BR" b="1" cap="all" dirty="0"/>
              <a:t>e Boas práticas de comercialização </a:t>
            </a:r>
            <a:endParaRPr lang="pt-BR" sz="2800" b="1" cap="all" dirty="0"/>
          </a:p>
          <a:p>
            <a:pPr lvl="0" algn="just"/>
            <a:r>
              <a:rPr lang="pt-BR" dirty="0"/>
              <a:t>Experiência brasileira em regras de comercialização de biocombustíveis</a:t>
            </a:r>
            <a:endParaRPr lang="pt-BR" sz="1400" dirty="0"/>
          </a:p>
          <a:p>
            <a:pPr lvl="0" algn="just"/>
            <a:r>
              <a:rPr lang="pt-BR" dirty="0"/>
              <a:t>Outras experiências internacionais </a:t>
            </a:r>
            <a:endParaRPr lang="pt-BR" dirty="0" smtClean="0"/>
          </a:p>
          <a:p>
            <a:pPr lvl="0" algn="just"/>
            <a:endParaRPr lang="pt-BR" dirty="0" smtClean="0"/>
          </a:p>
          <a:p>
            <a:pPr lvl="0" algn="just"/>
            <a:r>
              <a:rPr lang="pt-BR" b="1" cap="all" dirty="0" smtClean="0"/>
              <a:t>Desafios </a:t>
            </a:r>
            <a:r>
              <a:rPr lang="pt-BR" b="1" cap="all" dirty="0"/>
              <a:t>Técnicos, econômicos e </a:t>
            </a:r>
            <a:r>
              <a:rPr lang="pt-BR" b="1" cap="all" dirty="0" smtClean="0"/>
              <a:t>institucionais</a:t>
            </a:r>
            <a:endParaRPr lang="pt-BR" sz="2800" b="1" cap="all" dirty="0"/>
          </a:p>
          <a:p>
            <a:pPr lvl="0" algn="just"/>
            <a:r>
              <a:rPr lang="pt-BR" dirty="0"/>
              <a:t>Identificação dos desafios técnicos, econômicos e institucionais por biocombustível para assegurar a eficácia das regras de comercialização dos biocombustíveis</a:t>
            </a:r>
            <a:endParaRPr lang="pt-BR" sz="1400" dirty="0"/>
          </a:p>
          <a:p>
            <a:pPr lvl="1" algn="just"/>
            <a:r>
              <a:rPr lang="pt-BR" dirty="0"/>
              <a:t>Especificação, mandatos, certificação, instrumentos de comercialização (contratação bilateral, leilão, venda direta, contratos de longo prazo, mercados de certificados etc.), estoques, mercados futuros e opções, arranjos </a:t>
            </a:r>
            <a:r>
              <a:rPr lang="pt-BR" dirty="0" smtClean="0"/>
              <a:t>institucionais</a:t>
            </a:r>
          </a:p>
          <a:p>
            <a:pPr lvl="1" algn="just"/>
            <a:endParaRPr lang="pt-BR" sz="1400" dirty="0"/>
          </a:p>
          <a:p>
            <a:pPr lvl="0" algn="just"/>
            <a:r>
              <a:rPr lang="pt-BR" b="1" cap="all" dirty="0"/>
              <a:t>Considerações e Próximos </a:t>
            </a:r>
            <a:r>
              <a:rPr lang="pt-BR" b="1" cap="all" dirty="0" smtClean="0"/>
              <a:t>Passos</a:t>
            </a:r>
            <a:endParaRPr lang="pt-BR" sz="2800" b="1" cap="all" dirty="0"/>
          </a:p>
          <a:p>
            <a:pPr lvl="0" algn="just"/>
            <a:r>
              <a:rPr lang="pt-BR" dirty="0" smtClean="0"/>
              <a:t>Princípios </a:t>
            </a:r>
            <a:r>
              <a:rPr lang="pt-BR" dirty="0"/>
              <a:t>que devem embasar as regras de comercialização de </a:t>
            </a:r>
            <a:r>
              <a:rPr lang="pt-BR" dirty="0" smtClean="0"/>
              <a:t>combustíveis</a:t>
            </a:r>
            <a:endParaRPr lang="pt-BR" dirty="0"/>
          </a:p>
        </p:txBody>
      </p:sp>
      <p:pic>
        <p:nvPicPr>
          <p:cNvPr id="8" name="Picture 2" descr="http://kinkaiderbrewing.com/wp-content/uploads/2016/10/Coming-Soon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9343724">
            <a:off x="6898563" y="2290928"/>
            <a:ext cx="2334184" cy="867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662728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5500914" y="4330733"/>
            <a:ext cx="33310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pt-BR" sz="1600" dirty="0">
                <a:solidFill>
                  <a:schemeClr val="bg1"/>
                </a:solidFill>
                <a:latin typeface="+mj-lt"/>
                <a:cs typeface="Calibri" pitchFamily="34" charset="0"/>
              </a:rPr>
              <a:t>Avenida Rio Branco, 1 - 11</a:t>
            </a:r>
            <a:r>
              <a:rPr lang="pt-BR" sz="1600" baseline="30000" dirty="0">
                <a:solidFill>
                  <a:schemeClr val="bg1"/>
                </a:solidFill>
                <a:latin typeface="+mj-lt"/>
                <a:cs typeface="Calibri" pitchFamily="34" charset="0"/>
              </a:rPr>
              <a:t>o</a:t>
            </a:r>
            <a:r>
              <a:rPr lang="pt-BR" sz="1600" dirty="0">
                <a:solidFill>
                  <a:schemeClr val="bg1"/>
                </a:solidFill>
                <a:latin typeface="+mj-lt"/>
                <a:cs typeface="Calibri" pitchFamily="34" charset="0"/>
              </a:rPr>
              <a:t>  andar  </a:t>
            </a:r>
          </a:p>
          <a:p>
            <a:pPr algn="r">
              <a:defRPr/>
            </a:pPr>
            <a:r>
              <a:rPr lang="pt-BR" sz="1600" dirty="0">
                <a:solidFill>
                  <a:schemeClr val="bg1"/>
                </a:solidFill>
                <a:latin typeface="+mj-lt"/>
                <a:cs typeface="Calibri" pitchFamily="34" charset="0"/>
              </a:rPr>
              <a:t>20090-003 - Centro - Rio de Janeiro  </a:t>
            </a:r>
            <a:r>
              <a:rPr lang="pt-BR" sz="1600" i="1" dirty="0">
                <a:solidFill>
                  <a:srgbClr val="FCCA80"/>
                </a:solidFill>
                <a:latin typeface="+mj-lt"/>
                <a:cs typeface="Calibri" pitchFamily="34" charset="0"/>
              </a:rPr>
              <a:t>http://www.epe.gov.br/</a:t>
            </a:r>
            <a:endParaRPr lang="pt-BR" sz="1600" i="1" dirty="0">
              <a:solidFill>
                <a:srgbClr val="FCCA80"/>
              </a:solidFill>
              <a:latin typeface="+mj-lt"/>
            </a:endParaRPr>
          </a:p>
        </p:txBody>
      </p:sp>
      <p:pic>
        <p:nvPicPr>
          <p:cNvPr id="1026" name="Picture 2" descr="Image result for twitter facebook 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7886" y="5426139"/>
            <a:ext cx="1074058" cy="537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tângulo 8"/>
          <p:cNvSpPr/>
          <p:nvPr/>
        </p:nvSpPr>
        <p:spPr>
          <a:xfrm>
            <a:off x="3142344" y="5455167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pt-BR" sz="1400" i="1" dirty="0">
                <a:solidFill>
                  <a:schemeClr val="bg1"/>
                </a:solidFill>
                <a:latin typeface="+mj-lt"/>
                <a:cs typeface="Calibri" pitchFamily="34" charset="0"/>
              </a:rPr>
              <a:t>Twitter:  </a:t>
            </a:r>
            <a:r>
              <a:rPr lang="pt-BR" sz="1400" i="1" dirty="0">
                <a:solidFill>
                  <a:srgbClr val="FCCA80"/>
                </a:solidFill>
                <a:latin typeface="+mj-lt"/>
                <a:cs typeface="Calibri" pitchFamily="34" charset="0"/>
              </a:rPr>
              <a:t>@EPE_Brasil</a:t>
            </a:r>
          </a:p>
          <a:p>
            <a:pPr algn="r">
              <a:defRPr/>
            </a:pPr>
            <a:r>
              <a:rPr lang="pt-BR" sz="1400" i="1" dirty="0">
                <a:solidFill>
                  <a:schemeClr val="bg1"/>
                </a:solidFill>
                <a:latin typeface="+mj-lt"/>
              </a:rPr>
              <a:t>Facebook:       </a:t>
            </a:r>
            <a:r>
              <a:rPr lang="pt-BR" sz="1400" i="1" dirty="0">
                <a:solidFill>
                  <a:srgbClr val="FCCA80"/>
                </a:solidFill>
                <a:latin typeface="+mj-lt"/>
              </a:rPr>
              <a:t>EPE.Brasil</a:t>
            </a: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6574" y="2775768"/>
            <a:ext cx="2155370" cy="1482530"/>
          </a:xfrm>
          <a:prstGeom prst="rect">
            <a:avLst/>
          </a:prstGeom>
        </p:spPr>
      </p:pic>
      <p:sp>
        <p:nvSpPr>
          <p:cNvPr id="8" name="Subtítulo 1"/>
          <p:cNvSpPr txBox="1">
            <a:spLocks/>
          </p:cNvSpPr>
          <p:nvPr/>
        </p:nvSpPr>
        <p:spPr>
          <a:xfrm>
            <a:off x="1103086" y="1030514"/>
            <a:ext cx="3697513" cy="1175130"/>
          </a:xfrm>
          <a:prstGeom prst="rect">
            <a:avLst/>
          </a:prstGeom>
        </p:spPr>
        <p:txBody>
          <a:bodyPr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2A5E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2A5E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2A5E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2A5E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2A5E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  <a:defRPr/>
            </a:pPr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José Mauro Coelho</a:t>
            </a:r>
          </a:p>
          <a:p>
            <a:pPr marL="0" indent="0">
              <a:lnSpc>
                <a:spcPct val="100000"/>
              </a:lnSpc>
              <a:buNone/>
              <a:defRPr/>
            </a:pPr>
            <a:r>
              <a:rPr lang="pt-BR" sz="16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Diretor de Estudos do Petróleo, Gás e Biocombustíveis</a:t>
            </a:r>
            <a:endParaRPr lang="pt-BR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  <a:defRPr/>
            </a:pPr>
            <a:r>
              <a:rPr lang="pt-BR" sz="1600" b="1" dirty="0">
                <a:solidFill>
                  <a:srgbClr val="FCCA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E-mail: </a:t>
            </a:r>
            <a:r>
              <a:rPr lang="pt-BR" sz="1600" b="1" i="1" dirty="0">
                <a:solidFill>
                  <a:srgbClr val="FCCA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jose.coelho@epe.gov.br  </a:t>
            </a:r>
            <a:r>
              <a:rPr lang="pt-BR" sz="1600" b="1" dirty="0">
                <a:solidFill>
                  <a:srgbClr val="FCCA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Telefone:  </a:t>
            </a:r>
            <a:r>
              <a:rPr lang="pt-BR" sz="1600" b="1" i="1" dirty="0">
                <a:solidFill>
                  <a:srgbClr val="FCCA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+ 55 (21) 3512 - 3310</a:t>
            </a:r>
            <a:endParaRPr lang="pt-BR" b="1" i="1" dirty="0">
              <a:solidFill>
                <a:srgbClr val="FCCA8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0797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2168</TotalTime>
  <Words>642</Words>
  <Application>Microsoft Office PowerPoint</Application>
  <PresentationFormat>Apresentação na tela (4:3)</PresentationFormat>
  <Paragraphs>123</Paragraphs>
  <Slides>9</Slides>
  <Notes>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0" baseType="lpstr">
      <vt:lpstr>Tema do Office</vt:lpstr>
      <vt:lpstr> EPE DIRETORIA DE ESTUDOS DO  PETRÓLEO, GÁS E BIOCOMBUSTÍVEIS (DPG)</vt:lpstr>
      <vt:lpstr>Objetivo e Eixos Estratégicos do RenovaBio</vt:lpstr>
      <vt:lpstr>Participação da DPG/EPE Elaboração de Nota Técnica  Para Cada Eixo Estratégico</vt:lpstr>
      <vt:lpstr>NT1: PAPEL DOS BIOCOMBUSTÍVEIS NA MATRIZ</vt:lpstr>
      <vt:lpstr>NT1: PAPEL DOS BIOCOMBUSTÍVEIS NA MATRIZ</vt:lpstr>
      <vt:lpstr>NT2: NOVOS BIOCOMBUSTÍVEIS</vt:lpstr>
      <vt:lpstr>NT3: SUSTENTABILIDADE</vt:lpstr>
      <vt:lpstr>NT4: REGRAS DE COMERCIALIZAÇÃO</vt:lpstr>
      <vt:lpstr>Apresentação do PowerPoint</vt:lpstr>
    </vt:vector>
  </TitlesOfParts>
  <Company>Empresa de Pesquisa Energética - EPE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EPE SUPERINTENDÊNCIA DE GÁS NATURAL E BIOCOMBUSTÍVEIS</dc:title>
  <dc:creator>Rachel Martins Henriques</dc:creator>
  <cp:lastModifiedBy>jose.coelho</cp:lastModifiedBy>
  <cp:revision>298</cp:revision>
  <cp:lastPrinted>2017-01-11T10:45:06Z</cp:lastPrinted>
  <dcterms:created xsi:type="dcterms:W3CDTF">2017-01-04T17:05:24Z</dcterms:created>
  <dcterms:modified xsi:type="dcterms:W3CDTF">2017-02-14T21:07:50Z</dcterms:modified>
</cp:coreProperties>
</file>